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38"/>
  </p:notesMasterIdLst>
  <p:sldIdLst>
    <p:sldId id="288" r:id="rId2"/>
    <p:sldId id="291" r:id="rId3"/>
    <p:sldId id="292" r:id="rId4"/>
    <p:sldId id="326" r:id="rId5"/>
    <p:sldId id="325" r:id="rId6"/>
    <p:sldId id="293" r:id="rId7"/>
    <p:sldId id="296" r:id="rId8"/>
    <p:sldId id="297" r:id="rId9"/>
    <p:sldId id="294" r:id="rId10"/>
    <p:sldId id="298" r:id="rId11"/>
    <p:sldId id="300" r:id="rId12"/>
    <p:sldId id="331" r:id="rId13"/>
    <p:sldId id="301" r:id="rId14"/>
    <p:sldId id="302" r:id="rId15"/>
    <p:sldId id="334" r:id="rId16"/>
    <p:sldId id="304" r:id="rId17"/>
    <p:sldId id="337" r:id="rId18"/>
    <p:sldId id="306" r:id="rId19"/>
    <p:sldId id="307" r:id="rId20"/>
    <p:sldId id="338" r:id="rId21"/>
    <p:sldId id="308" r:id="rId22"/>
    <p:sldId id="310" r:id="rId23"/>
    <p:sldId id="311" r:id="rId24"/>
    <p:sldId id="340" r:id="rId25"/>
    <p:sldId id="312" r:id="rId26"/>
    <p:sldId id="313" r:id="rId27"/>
    <p:sldId id="314" r:id="rId28"/>
    <p:sldId id="315" r:id="rId29"/>
    <p:sldId id="316" r:id="rId30"/>
    <p:sldId id="329" r:id="rId31"/>
    <p:sldId id="339" r:id="rId32"/>
    <p:sldId id="321" r:id="rId33"/>
    <p:sldId id="322" r:id="rId34"/>
    <p:sldId id="323" r:id="rId35"/>
    <p:sldId id="336" r:id="rId36"/>
    <p:sldId id="324" r:id="rId3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Константинович Барабанщиков" initials="АКБ" lastIdx="1" clrIdx="0">
    <p:extLst>
      <p:ext uri="{19B8F6BF-5375-455C-9EA6-DF929625EA0E}">
        <p15:presenceInfo xmlns:p15="http://schemas.microsoft.com/office/powerpoint/2012/main" userId="S::abarabanshchikov@kgufkst.onmicrosoft.com::b0291d1a-30ec-439a-8c5d-cd46abcb1f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B15"/>
    <a:srgbClr val="FF9900"/>
    <a:srgbClr val="F830BF"/>
    <a:srgbClr val="30DFE8"/>
    <a:srgbClr val="F45F30"/>
    <a:srgbClr val="FCD7CC"/>
    <a:srgbClr val="FF6699"/>
    <a:srgbClr val="FFFFCD"/>
    <a:srgbClr val="F4663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5906" autoAdjust="0"/>
  </p:normalViewPr>
  <p:slideViewPr>
    <p:cSldViewPr snapToGrid="0">
      <p:cViewPr varScale="1">
        <p:scale>
          <a:sx n="62" d="100"/>
          <a:sy n="62" d="100"/>
        </p:scale>
        <p:origin x="90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93EB9-0D52-4C55-B86A-7347BBFF55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6F7CB56-2DA4-451F-A8AE-3D8E981696E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/>
            <a:t>ЕДИНЫЕ ПРАВИЛА РАБОТЫ СПОРТИВНЫХ ШКОЛ ДВУХ ОТРАСЛЕЙ</a:t>
          </a:r>
          <a:endParaRPr lang="ru-RU" sz="2800" dirty="0">
            <a:latin typeface="Lucida Console" panose="020B0609040504020204" pitchFamily="49" charset="0"/>
          </a:endParaRPr>
        </a:p>
      </dgm:t>
    </dgm:pt>
    <dgm:pt modelId="{F6826B49-F8E9-4D22-A4C7-1E7D8E76F0CE}" type="parTrans" cxnId="{CA505096-5704-4E10-B95A-289C8004BE05}">
      <dgm:prSet/>
      <dgm:spPr/>
      <dgm:t>
        <a:bodyPr/>
        <a:lstStyle/>
        <a:p>
          <a:endParaRPr lang="ru-RU"/>
        </a:p>
      </dgm:t>
    </dgm:pt>
    <dgm:pt modelId="{8F31FD9B-3BD9-42AD-B4AE-051A3EAF2681}" type="sibTrans" cxnId="{CA505096-5704-4E10-B95A-289C8004BE05}">
      <dgm:prSet/>
      <dgm:spPr/>
      <dgm:t>
        <a:bodyPr/>
        <a:lstStyle/>
        <a:p>
          <a:endParaRPr lang="ru-RU"/>
        </a:p>
      </dgm:t>
    </dgm:pt>
    <dgm:pt modelId="{30725235-F495-4EA2-89FA-50D5AAA35D22}" type="pres">
      <dgm:prSet presAssocID="{1FB93EB9-0D52-4C55-B86A-7347BBFF5587}" presName="Name0" presStyleCnt="0">
        <dgm:presLayoutVars>
          <dgm:dir/>
          <dgm:animLvl val="lvl"/>
          <dgm:resizeHandles val="exact"/>
        </dgm:presLayoutVars>
      </dgm:prSet>
      <dgm:spPr/>
    </dgm:pt>
    <dgm:pt modelId="{B05F2C77-358E-4AE3-A11D-766FB0E03058}" type="pres">
      <dgm:prSet presAssocID="{86F7CB56-2DA4-451F-A8AE-3D8E981696EE}" presName="parTxOnly" presStyleLbl="node1" presStyleIdx="0" presStyleCnt="1" custScaleX="197231" custLinFactNeighborX="-30" custLinFactNeighborY="-71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FDBCE-FB38-4143-82FF-2E6110F830DA}" type="presOf" srcId="{86F7CB56-2DA4-451F-A8AE-3D8E981696EE}" destId="{B05F2C77-358E-4AE3-A11D-766FB0E03058}" srcOrd="0" destOrd="0" presId="urn:microsoft.com/office/officeart/2005/8/layout/chevron1"/>
    <dgm:cxn modelId="{51AD9902-A7D3-4BCE-B40E-92F2EF8B2A6C}" type="presOf" srcId="{1FB93EB9-0D52-4C55-B86A-7347BBFF5587}" destId="{30725235-F495-4EA2-89FA-50D5AAA35D22}" srcOrd="0" destOrd="0" presId="urn:microsoft.com/office/officeart/2005/8/layout/chevron1"/>
    <dgm:cxn modelId="{CA505096-5704-4E10-B95A-289C8004BE05}" srcId="{1FB93EB9-0D52-4C55-B86A-7347BBFF5587}" destId="{86F7CB56-2DA4-451F-A8AE-3D8E981696EE}" srcOrd="0" destOrd="0" parTransId="{F6826B49-F8E9-4D22-A4C7-1E7D8E76F0CE}" sibTransId="{8F31FD9B-3BD9-42AD-B4AE-051A3EAF2681}"/>
    <dgm:cxn modelId="{B6B576F2-8240-4679-8A3A-7FBBAF9D69EC}" type="presParOf" srcId="{30725235-F495-4EA2-89FA-50D5AAA35D22}" destId="{B05F2C77-358E-4AE3-A11D-766FB0E0305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4093BC-6DC3-4982-9572-FF281CC3CBE1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FA994-C6C3-4A60-8B14-9557E418D18A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2400" b="1" dirty="0">
              <a:solidFill>
                <a:srgbClr val="C00000"/>
              </a:solidFill>
              <a:latin typeface="Arial Black" panose="020B0A04020102020204" pitchFamily="34" charset="0"/>
            </a:rPr>
            <a:t>15 МАРТА 2023 ГОДА </a:t>
          </a:r>
          <a:r>
            <a:rPr lang="ru-RU" sz="1800" b="1" dirty="0">
              <a:solidFill>
                <a:schemeClr val="tx1"/>
              </a:solidFill>
              <a:latin typeface="Arial Black" panose="020B0A04020102020204" pitchFamily="34" charset="0"/>
            </a:rPr>
            <a:t> учреждением были направлены заявления и документы</a:t>
          </a:r>
          <a:endParaRPr lang="ru-RU" sz="18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F1FF712-0FF1-4169-98B6-CBF47B9EAB0A}" type="parTrans" cxnId="{5D036895-83FD-46EB-9999-F5F71C21F43E}">
      <dgm:prSet/>
      <dgm:spPr/>
      <dgm:t>
        <a:bodyPr/>
        <a:lstStyle/>
        <a:p>
          <a:endParaRPr lang="ru-RU"/>
        </a:p>
      </dgm:t>
    </dgm:pt>
    <dgm:pt modelId="{6A30A938-99C9-4449-821A-EA58701E9664}" type="sibTrans" cxnId="{5D036895-83FD-46EB-9999-F5F71C21F43E}">
      <dgm:prSet/>
      <dgm:spPr/>
      <dgm:t>
        <a:bodyPr/>
        <a:lstStyle/>
        <a:p>
          <a:endParaRPr lang="ru-RU"/>
        </a:p>
      </dgm:t>
    </dgm:pt>
    <dgm:pt modelId="{A6C3BF43-9672-46C0-B28E-13A2E441BDA2}">
      <dgm:prSet phldrT="[Текст]" custT="1"/>
      <dgm:spPr>
        <a:solidFill>
          <a:schemeClr val="bg1">
            <a:alpha val="9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algn="l"/>
          <a:r>
            <a:rPr lang="ru-RU" sz="1400" u="sng" dirty="0">
              <a:latin typeface="Arial Black" panose="020B0A04020102020204" pitchFamily="34" charset="0"/>
            </a:rPr>
            <a:t>ПРЕДОСТАВЛЕННЫЕ ДОКУМЕНТЫ:                                                              </a:t>
          </a:r>
        </a:p>
      </dgm:t>
    </dgm:pt>
    <dgm:pt modelId="{A05705D2-1FBD-411B-AF8E-254B1172D35C}" type="parTrans" cxnId="{2190EAA2-200E-4F79-938F-681D33A6F1DF}">
      <dgm:prSet/>
      <dgm:spPr/>
      <dgm:t>
        <a:bodyPr/>
        <a:lstStyle/>
        <a:p>
          <a:endParaRPr lang="ru-RU"/>
        </a:p>
      </dgm:t>
    </dgm:pt>
    <dgm:pt modelId="{7E242256-501F-44EB-A859-347628A441DC}" type="sibTrans" cxnId="{2190EAA2-200E-4F79-938F-681D33A6F1DF}">
      <dgm:prSet/>
      <dgm:spPr/>
      <dgm:t>
        <a:bodyPr/>
        <a:lstStyle/>
        <a:p>
          <a:endParaRPr lang="ru-RU"/>
        </a:p>
      </dgm:t>
    </dgm:pt>
    <dgm:pt modelId="{4F6E2FD9-3315-4DD6-97EE-46A7082D13DE}">
      <dgm:prSet phldrT="[Текст]" custT="1"/>
      <dgm:spPr>
        <a:solidFill>
          <a:schemeClr val="bg1">
            <a:alpha val="9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algn="l"/>
          <a:r>
            <a:rPr lang="ru-RU" sz="1400" dirty="0">
              <a:latin typeface="Arial Black" panose="020B0A04020102020204" pitchFamily="34" charset="0"/>
            </a:rPr>
            <a:t>заявление на проведение инспекционной деятельности;</a:t>
          </a:r>
        </a:p>
      </dgm:t>
    </dgm:pt>
    <dgm:pt modelId="{737F005B-3396-4AB1-A088-07B77C0367AB}" type="parTrans" cxnId="{5F3B14DE-AC85-475D-A8D1-42CFECDDAC6D}">
      <dgm:prSet/>
      <dgm:spPr/>
      <dgm:t>
        <a:bodyPr/>
        <a:lstStyle/>
        <a:p>
          <a:endParaRPr lang="ru-RU"/>
        </a:p>
      </dgm:t>
    </dgm:pt>
    <dgm:pt modelId="{05EB655F-5470-4A17-8CAA-79A5EE04E7F3}" type="sibTrans" cxnId="{5F3B14DE-AC85-475D-A8D1-42CFECDDAC6D}">
      <dgm:prSet/>
      <dgm:spPr/>
      <dgm:t>
        <a:bodyPr/>
        <a:lstStyle/>
        <a:p>
          <a:endParaRPr lang="ru-RU"/>
        </a:p>
      </dgm:t>
    </dgm:pt>
    <dgm:pt modelId="{FB96B05E-9C87-448A-9CA5-1A3CAB8FA4B1}">
      <dgm:prSet phldrT="[Текст]" custT="1"/>
      <dgm:spPr>
        <a:solidFill>
          <a:schemeClr val="bg1">
            <a:alpha val="9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algn="l"/>
          <a:r>
            <a:rPr lang="ru-RU" sz="1400" dirty="0">
              <a:latin typeface="Arial Black" panose="020B0A04020102020204" pitchFamily="34" charset="0"/>
            </a:rPr>
            <a:t>заявление на проведение лабораторных исследований и измерений;</a:t>
          </a:r>
        </a:p>
      </dgm:t>
    </dgm:pt>
    <dgm:pt modelId="{48161162-5159-412B-A394-4D2ECE72E1D6}" type="parTrans" cxnId="{EAB9BEE9-989A-4071-A43E-19EEB3A01CAB}">
      <dgm:prSet/>
      <dgm:spPr/>
      <dgm:t>
        <a:bodyPr/>
        <a:lstStyle/>
        <a:p>
          <a:endParaRPr lang="ru-RU"/>
        </a:p>
      </dgm:t>
    </dgm:pt>
    <dgm:pt modelId="{196F5BA8-2962-4979-8BC9-6D5640ABA53A}" type="sibTrans" cxnId="{EAB9BEE9-989A-4071-A43E-19EEB3A01CAB}">
      <dgm:prSet/>
      <dgm:spPr/>
      <dgm:t>
        <a:bodyPr/>
        <a:lstStyle/>
        <a:p>
          <a:endParaRPr lang="ru-RU"/>
        </a:p>
      </dgm:t>
    </dgm:pt>
    <dgm:pt modelId="{4D7579AC-6461-4200-A562-630F4FF9E509}">
      <dgm:prSet phldrT="[Текст]" custT="1"/>
      <dgm:spPr>
        <a:solidFill>
          <a:schemeClr val="bg1">
            <a:alpha val="9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algn="l"/>
          <a:r>
            <a:rPr lang="ru-RU" sz="1400" dirty="0">
              <a:latin typeface="Arial Black" panose="020B0A04020102020204" pitchFamily="34" charset="0"/>
            </a:rPr>
            <a:t>копия технического паспорта помещений с экспликацией.</a:t>
          </a:r>
        </a:p>
      </dgm:t>
    </dgm:pt>
    <dgm:pt modelId="{99188EFD-9C18-441D-A7F9-9F2A03FEEBB0}" type="parTrans" cxnId="{D88C73A4-13A3-4339-8972-65AB2FE6AAB6}">
      <dgm:prSet/>
      <dgm:spPr/>
      <dgm:t>
        <a:bodyPr/>
        <a:lstStyle/>
        <a:p>
          <a:endParaRPr lang="ru-RU"/>
        </a:p>
      </dgm:t>
    </dgm:pt>
    <dgm:pt modelId="{F5498654-E50B-48BE-8883-1ACA6A04D3A7}" type="sibTrans" cxnId="{D88C73A4-13A3-4339-8972-65AB2FE6AAB6}">
      <dgm:prSet/>
      <dgm:spPr/>
      <dgm:t>
        <a:bodyPr/>
        <a:lstStyle/>
        <a:p>
          <a:endParaRPr lang="ru-RU"/>
        </a:p>
      </dgm:t>
    </dgm:pt>
    <dgm:pt modelId="{62AF483A-E250-43A2-A7B3-BDB85560A3DB}">
      <dgm:prSet phldrT="[Текст]" custT="1"/>
      <dgm:spPr>
        <a:solidFill>
          <a:schemeClr val="bg1">
            <a:alpha val="9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algn="l"/>
          <a:r>
            <a:rPr lang="ru-RU" sz="1400" dirty="0">
              <a:latin typeface="Arial Black" panose="020B0A04020102020204" pitchFamily="34" charset="0"/>
            </a:rPr>
            <a:t>копия договора недвижимым государственным имуществом Краснодарского края;</a:t>
          </a:r>
        </a:p>
      </dgm:t>
    </dgm:pt>
    <dgm:pt modelId="{989D46BB-EF45-4FB0-BA5C-163751A55967}" type="parTrans" cxnId="{EE00FBE0-6BAD-4C8D-BE0C-8F07BC0EBB78}">
      <dgm:prSet/>
      <dgm:spPr/>
      <dgm:t>
        <a:bodyPr/>
        <a:lstStyle/>
        <a:p>
          <a:endParaRPr lang="ru-RU"/>
        </a:p>
      </dgm:t>
    </dgm:pt>
    <dgm:pt modelId="{88AF21BC-04E5-4CCC-B9F5-32D057D28736}" type="sibTrans" cxnId="{EE00FBE0-6BAD-4C8D-BE0C-8F07BC0EBB78}">
      <dgm:prSet/>
      <dgm:spPr/>
      <dgm:t>
        <a:bodyPr/>
        <a:lstStyle/>
        <a:p>
          <a:endParaRPr lang="ru-RU"/>
        </a:p>
      </dgm:t>
    </dgm:pt>
    <dgm:pt modelId="{5D51F1C5-AB05-46B9-BE95-F344ABE9CEBF}">
      <dgm:prSet phldrT="[Текст]" custT="1"/>
      <dgm:spPr>
        <a:solidFill>
          <a:schemeClr val="bg1">
            <a:alpha val="9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algn="l"/>
          <a:r>
            <a:rPr lang="ru-RU" sz="1400" dirty="0">
              <a:latin typeface="Arial Black" panose="020B0A04020102020204" pitchFamily="34" charset="0"/>
            </a:rPr>
            <a:t>копии ОГРН, ИНН, Устава;</a:t>
          </a:r>
        </a:p>
      </dgm:t>
    </dgm:pt>
    <dgm:pt modelId="{6B75C273-3866-4072-B949-85BDF7736987}" type="parTrans" cxnId="{0F12392D-CE39-4B01-979B-0884283A179B}">
      <dgm:prSet/>
      <dgm:spPr/>
      <dgm:t>
        <a:bodyPr/>
        <a:lstStyle/>
        <a:p>
          <a:endParaRPr lang="ru-RU"/>
        </a:p>
      </dgm:t>
    </dgm:pt>
    <dgm:pt modelId="{5F0BCE89-8C1E-430F-A767-0B93DDE505DC}" type="sibTrans" cxnId="{0F12392D-CE39-4B01-979B-0884283A179B}">
      <dgm:prSet/>
      <dgm:spPr/>
      <dgm:t>
        <a:bodyPr/>
        <a:lstStyle/>
        <a:p>
          <a:endParaRPr lang="ru-RU"/>
        </a:p>
      </dgm:t>
    </dgm:pt>
    <dgm:pt modelId="{D7F0B7F7-5275-467F-95B5-6482DA64D70D}" type="pres">
      <dgm:prSet presAssocID="{694093BC-6DC3-4982-9572-FF281CC3CB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BDB59-2CFA-4D82-B266-2C4C1C89B611}" type="pres">
      <dgm:prSet presAssocID="{A8BFA994-C6C3-4A60-8B14-9557E418D18A}" presName="composite" presStyleCnt="0"/>
      <dgm:spPr/>
    </dgm:pt>
    <dgm:pt modelId="{19DE9F7A-C7B1-4AED-BCA5-24EE5A06C9FE}" type="pres">
      <dgm:prSet presAssocID="{A8BFA994-C6C3-4A60-8B14-9557E418D18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92A9E-DF79-47EE-9BF0-35F7D359B367}" type="pres">
      <dgm:prSet presAssocID="{A8BFA994-C6C3-4A60-8B14-9557E418D18A}" presName="parSh" presStyleLbl="node1" presStyleIdx="0" presStyleCnt="1" custScaleX="96604" custScaleY="50961" custLinFactNeighborX="1190" custLinFactNeighborY="-17125"/>
      <dgm:spPr/>
      <dgm:t>
        <a:bodyPr/>
        <a:lstStyle/>
        <a:p>
          <a:endParaRPr lang="ru-RU"/>
        </a:p>
      </dgm:t>
    </dgm:pt>
    <dgm:pt modelId="{5AEE090E-870E-406F-A850-0292CE1123DB}" type="pres">
      <dgm:prSet presAssocID="{A8BFA994-C6C3-4A60-8B14-9557E418D18A}" presName="desTx" presStyleLbl="fgAcc1" presStyleIdx="0" presStyleCnt="1" custScaleX="98446" custScaleY="89690" custLinFactNeighborX="-4938" custLinFactNeighborY="8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9BEE9-989A-4071-A43E-19EEB3A01CAB}" srcId="{A8BFA994-C6C3-4A60-8B14-9557E418D18A}" destId="{FB96B05E-9C87-448A-9CA5-1A3CAB8FA4B1}" srcOrd="2" destOrd="0" parTransId="{48161162-5159-412B-A394-4D2ECE72E1D6}" sibTransId="{196F5BA8-2962-4979-8BC9-6D5640ABA53A}"/>
    <dgm:cxn modelId="{2190EAA2-200E-4F79-938F-681D33A6F1DF}" srcId="{A8BFA994-C6C3-4A60-8B14-9557E418D18A}" destId="{A6C3BF43-9672-46C0-B28E-13A2E441BDA2}" srcOrd="0" destOrd="0" parTransId="{A05705D2-1FBD-411B-AF8E-254B1172D35C}" sibTransId="{7E242256-501F-44EB-A859-347628A441DC}"/>
    <dgm:cxn modelId="{B4F99D49-9FBD-4151-B20F-9DFC3B01AABA}" type="presOf" srcId="{4D7579AC-6461-4200-A562-630F4FF9E509}" destId="{5AEE090E-870E-406F-A850-0292CE1123DB}" srcOrd="0" destOrd="5" presId="urn:microsoft.com/office/officeart/2005/8/layout/process3"/>
    <dgm:cxn modelId="{0658E92E-3EE2-4D85-A54E-622F70742BB4}" type="presOf" srcId="{62AF483A-E250-43A2-A7B3-BDB85560A3DB}" destId="{5AEE090E-870E-406F-A850-0292CE1123DB}" srcOrd="0" destOrd="3" presId="urn:microsoft.com/office/officeart/2005/8/layout/process3"/>
    <dgm:cxn modelId="{D88C73A4-13A3-4339-8972-65AB2FE6AAB6}" srcId="{A8BFA994-C6C3-4A60-8B14-9557E418D18A}" destId="{4D7579AC-6461-4200-A562-630F4FF9E509}" srcOrd="5" destOrd="0" parTransId="{99188EFD-9C18-441D-A7F9-9F2A03FEEBB0}" sibTransId="{F5498654-E50B-48BE-8883-1ACA6A04D3A7}"/>
    <dgm:cxn modelId="{BFD85A76-5229-46CE-97E9-D7CBEE9638A3}" type="presOf" srcId="{A6C3BF43-9672-46C0-B28E-13A2E441BDA2}" destId="{5AEE090E-870E-406F-A850-0292CE1123DB}" srcOrd="0" destOrd="0" presId="urn:microsoft.com/office/officeart/2005/8/layout/process3"/>
    <dgm:cxn modelId="{E0F1A947-7D8F-4491-945C-0087E13D3254}" type="presOf" srcId="{A8BFA994-C6C3-4A60-8B14-9557E418D18A}" destId="{E6C92A9E-DF79-47EE-9BF0-35F7D359B367}" srcOrd="1" destOrd="0" presId="urn:microsoft.com/office/officeart/2005/8/layout/process3"/>
    <dgm:cxn modelId="{0F12392D-CE39-4B01-979B-0884283A179B}" srcId="{A8BFA994-C6C3-4A60-8B14-9557E418D18A}" destId="{5D51F1C5-AB05-46B9-BE95-F344ABE9CEBF}" srcOrd="4" destOrd="0" parTransId="{6B75C273-3866-4072-B949-85BDF7736987}" sibTransId="{5F0BCE89-8C1E-430F-A767-0B93DDE505DC}"/>
    <dgm:cxn modelId="{5F3B14DE-AC85-475D-A8D1-42CFECDDAC6D}" srcId="{A8BFA994-C6C3-4A60-8B14-9557E418D18A}" destId="{4F6E2FD9-3315-4DD6-97EE-46A7082D13DE}" srcOrd="1" destOrd="0" parTransId="{737F005B-3396-4AB1-A088-07B77C0367AB}" sibTransId="{05EB655F-5470-4A17-8CAA-79A5EE04E7F3}"/>
    <dgm:cxn modelId="{EE00FBE0-6BAD-4C8D-BE0C-8F07BC0EBB78}" srcId="{A8BFA994-C6C3-4A60-8B14-9557E418D18A}" destId="{62AF483A-E250-43A2-A7B3-BDB85560A3DB}" srcOrd="3" destOrd="0" parTransId="{989D46BB-EF45-4FB0-BA5C-163751A55967}" sibTransId="{88AF21BC-04E5-4CCC-B9F5-32D057D28736}"/>
    <dgm:cxn modelId="{E40E9503-0640-4E0A-B63C-C6456014DDB5}" type="presOf" srcId="{4F6E2FD9-3315-4DD6-97EE-46A7082D13DE}" destId="{5AEE090E-870E-406F-A850-0292CE1123DB}" srcOrd="0" destOrd="1" presId="urn:microsoft.com/office/officeart/2005/8/layout/process3"/>
    <dgm:cxn modelId="{311866E5-DB06-4391-BA40-534D9D9B218E}" type="presOf" srcId="{5D51F1C5-AB05-46B9-BE95-F344ABE9CEBF}" destId="{5AEE090E-870E-406F-A850-0292CE1123DB}" srcOrd="0" destOrd="4" presId="urn:microsoft.com/office/officeart/2005/8/layout/process3"/>
    <dgm:cxn modelId="{69B4E7D0-ED0A-4FFD-A8BE-EF7D5182F220}" type="presOf" srcId="{694093BC-6DC3-4982-9572-FF281CC3CBE1}" destId="{D7F0B7F7-5275-467F-95B5-6482DA64D70D}" srcOrd="0" destOrd="0" presId="urn:microsoft.com/office/officeart/2005/8/layout/process3"/>
    <dgm:cxn modelId="{B9106369-C635-42B1-A50A-1D39EBCE45C4}" type="presOf" srcId="{FB96B05E-9C87-448A-9CA5-1A3CAB8FA4B1}" destId="{5AEE090E-870E-406F-A850-0292CE1123DB}" srcOrd="0" destOrd="2" presId="urn:microsoft.com/office/officeart/2005/8/layout/process3"/>
    <dgm:cxn modelId="{5D036895-83FD-46EB-9999-F5F71C21F43E}" srcId="{694093BC-6DC3-4982-9572-FF281CC3CBE1}" destId="{A8BFA994-C6C3-4A60-8B14-9557E418D18A}" srcOrd="0" destOrd="0" parTransId="{0F1FF712-0FF1-4169-98B6-CBF47B9EAB0A}" sibTransId="{6A30A938-99C9-4449-821A-EA58701E9664}"/>
    <dgm:cxn modelId="{C3881984-2F0F-43DE-8941-2A58AF1A9585}" type="presOf" srcId="{A8BFA994-C6C3-4A60-8B14-9557E418D18A}" destId="{19DE9F7A-C7B1-4AED-BCA5-24EE5A06C9FE}" srcOrd="0" destOrd="0" presId="urn:microsoft.com/office/officeart/2005/8/layout/process3"/>
    <dgm:cxn modelId="{70547CE6-27E8-4CD3-9156-322BFE26FE4E}" type="presParOf" srcId="{D7F0B7F7-5275-467F-95B5-6482DA64D70D}" destId="{15BBDB59-2CFA-4D82-B266-2C4C1C89B611}" srcOrd="0" destOrd="0" presId="urn:microsoft.com/office/officeart/2005/8/layout/process3"/>
    <dgm:cxn modelId="{B349D74F-EF4B-4F2A-B21C-2CDBCD3CAA39}" type="presParOf" srcId="{15BBDB59-2CFA-4D82-B266-2C4C1C89B611}" destId="{19DE9F7A-C7B1-4AED-BCA5-24EE5A06C9FE}" srcOrd="0" destOrd="0" presId="urn:microsoft.com/office/officeart/2005/8/layout/process3"/>
    <dgm:cxn modelId="{B93B2B0F-954F-4377-A843-36C4473B282D}" type="presParOf" srcId="{15BBDB59-2CFA-4D82-B266-2C4C1C89B611}" destId="{E6C92A9E-DF79-47EE-9BF0-35F7D359B367}" srcOrd="1" destOrd="0" presId="urn:microsoft.com/office/officeart/2005/8/layout/process3"/>
    <dgm:cxn modelId="{03BF35BD-A8BB-4498-9FC9-07E7D16ECCC9}" type="presParOf" srcId="{15BBDB59-2CFA-4D82-B266-2C4C1C89B611}" destId="{5AEE090E-870E-406F-A850-0292CE1123D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C8FBEE-3911-429B-8F18-077A74930ACF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AB9A8-BD24-4CEF-84B7-A751B5CF972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4800" b="1" dirty="0">
              <a:solidFill>
                <a:schemeClr val="tx1"/>
              </a:solidFill>
              <a:latin typeface="Arial Black" panose="020B0A04020102020204" pitchFamily="34" charset="0"/>
            </a:rPr>
            <a:t>ЦЕНТР ГИГИЕНЫ</a:t>
          </a:r>
        </a:p>
      </dgm:t>
    </dgm:pt>
    <dgm:pt modelId="{58D176E9-EA31-4ABE-9188-FDD80C8245A1}" type="parTrans" cxnId="{665341AC-15BA-451D-AF17-59C47BC837D2}">
      <dgm:prSet/>
      <dgm:spPr/>
      <dgm:t>
        <a:bodyPr/>
        <a:lstStyle/>
        <a:p>
          <a:endParaRPr lang="ru-RU"/>
        </a:p>
      </dgm:t>
    </dgm:pt>
    <dgm:pt modelId="{7417A9B0-95AB-4C00-B3A4-D8BFE8329C28}" type="sibTrans" cxnId="{665341AC-15BA-451D-AF17-59C47BC837D2}">
      <dgm:prSet/>
      <dgm:spPr/>
      <dgm:t>
        <a:bodyPr/>
        <a:lstStyle/>
        <a:p>
          <a:endParaRPr lang="ru-RU"/>
        </a:p>
      </dgm:t>
    </dgm:pt>
    <dgm:pt modelId="{118A9E6B-1774-4A99-B7B9-70E315FFF6AC}">
      <dgm:prSet phldrT="[Текст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 anchor="t"/>
        <a:lstStyle/>
        <a:p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17 </a:t>
          </a:r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    МАРТА </a:t>
          </a:r>
        </a:p>
        <a:p>
          <a:r>
            <a:rPr lang="ru-RU" sz="2000" dirty="0" smtClean="0">
              <a:solidFill>
                <a:schemeClr val="tx1"/>
              </a:solidFill>
              <a:latin typeface="Arial Black" panose="020B0A04020102020204" pitchFamily="34" charset="0"/>
            </a:rPr>
            <a:t>Взятие </a:t>
          </a:r>
          <a:r>
            <a:rPr lang="ru-RU" sz="2000" dirty="0">
              <a:solidFill>
                <a:schemeClr val="tx1"/>
              </a:solidFill>
              <a:latin typeface="Arial Black" panose="020B0A04020102020204" pitchFamily="34" charset="0"/>
            </a:rPr>
            <a:t>пробы воды</a:t>
          </a:r>
        </a:p>
      </dgm:t>
    </dgm:pt>
    <dgm:pt modelId="{3456EB5E-9D6F-4017-A1BE-188EDD91B063}" type="parTrans" cxnId="{902D3357-D644-4725-993D-7111AE10AFA2}">
      <dgm:prSet/>
      <dgm:spPr/>
      <dgm:t>
        <a:bodyPr/>
        <a:lstStyle/>
        <a:p>
          <a:endParaRPr lang="ru-RU"/>
        </a:p>
      </dgm:t>
    </dgm:pt>
    <dgm:pt modelId="{E9AFFB1B-C127-4B9D-8BE9-496A8AFA95B2}" type="sibTrans" cxnId="{902D3357-D644-4725-993D-7111AE10AFA2}">
      <dgm:prSet/>
      <dgm:spPr/>
      <dgm:t>
        <a:bodyPr/>
        <a:lstStyle/>
        <a:p>
          <a:endParaRPr lang="ru-RU"/>
        </a:p>
      </dgm:t>
    </dgm:pt>
    <dgm:pt modelId="{95D34F04-B66D-4091-A6A7-B393B1456E6D}">
      <dgm:prSet phldrT="[Текст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 anchor="t"/>
        <a:lstStyle/>
        <a:p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24 </a:t>
          </a:r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                 МАРТА </a:t>
          </a:r>
        </a:p>
        <a:p>
          <a:r>
            <a:rPr lang="ru-RU" sz="2000" dirty="0" smtClean="0">
              <a:solidFill>
                <a:schemeClr val="tx1"/>
              </a:solidFill>
              <a:latin typeface="Arial Black" panose="020B0A04020102020204" pitchFamily="34" charset="0"/>
            </a:rPr>
            <a:t>Осмотр </a:t>
          </a:r>
          <a:r>
            <a:rPr lang="ru-RU" sz="2000" dirty="0">
              <a:solidFill>
                <a:schemeClr val="tx1"/>
              </a:solidFill>
              <a:latin typeface="Arial Black" panose="020B0A04020102020204" pitchFamily="34" charset="0"/>
            </a:rPr>
            <a:t>помещений по </a:t>
          </a:r>
          <a:r>
            <a:rPr lang="ru-RU" sz="2000" dirty="0" smtClean="0">
              <a:solidFill>
                <a:schemeClr val="tx1"/>
              </a:solidFill>
              <a:latin typeface="Arial Black" panose="020B0A04020102020204" pitchFamily="34" charset="0"/>
            </a:rPr>
            <a:t>тех. </a:t>
          </a:r>
          <a:r>
            <a:rPr lang="ru-RU" sz="2000" dirty="0" smtClean="0">
              <a:solidFill>
                <a:schemeClr val="tx1"/>
              </a:solidFill>
              <a:latin typeface="Arial Black" panose="020B0A04020102020204" pitchFamily="34" charset="0"/>
            </a:rPr>
            <a:t>паспорту</a:t>
          </a:r>
          <a:endParaRPr lang="ru-RU" sz="20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2BDFE6A-39BD-4F5D-B88F-81C8666C7C18}" type="parTrans" cxnId="{7F4DE59E-87CB-47C8-8B46-F572FF83FC79}">
      <dgm:prSet/>
      <dgm:spPr/>
      <dgm:t>
        <a:bodyPr/>
        <a:lstStyle/>
        <a:p>
          <a:endParaRPr lang="ru-RU"/>
        </a:p>
      </dgm:t>
    </dgm:pt>
    <dgm:pt modelId="{1AE14ED3-4505-4728-813D-1A115F603225}" type="sibTrans" cxnId="{7F4DE59E-87CB-47C8-8B46-F572FF83FC79}">
      <dgm:prSet/>
      <dgm:spPr/>
      <dgm:t>
        <a:bodyPr/>
        <a:lstStyle/>
        <a:p>
          <a:endParaRPr lang="ru-RU"/>
        </a:p>
      </dgm:t>
    </dgm:pt>
    <dgm:pt modelId="{6B115145-BC18-4A2E-9E14-D2E4345857BE}">
      <dgm:prSet phldrT="[Текст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 anchor="t"/>
        <a:lstStyle/>
        <a:p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25 </a:t>
          </a:r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         МАРТА</a:t>
          </a:r>
          <a:endParaRPr lang="ru-RU" sz="20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Arial Black" panose="020B0A04020102020204" pitchFamily="34" charset="0"/>
            </a:rPr>
            <a:t>Направление </a:t>
          </a:r>
          <a:r>
            <a:rPr lang="ru-RU" sz="1800" dirty="0">
              <a:solidFill>
                <a:schemeClr val="tx1"/>
              </a:solidFill>
              <a:latin typeface="Arial Black" panose="020B0A04020102020204" pitchFamily="34" charset="0"/>
            </a:rPr>
            <a:t>пакета </a:t>
          </a:r>
          <a:r>
            <a:rPr lang="ru-RU" sz="1800" dirty="0" smtClean="0">
              <a:solidFill>
                <a:schemeClr val="tx1"/>
              </a:solidFill>
              <a:latin typeface="Arial Black" panose="020B0A04020102020204" pitchFamily="34" charset="0"/>
            </a:rPr>
            <a:t>документа</a:t>
          </a:r>
          <a:endParaRPr lang="ru-RU" sz="18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35D735B-0EC6-4286-B791-605F71973C4C}" type="parTrans" cxnId="{C994AE13-D19E-49BB-A765-A0CE958DBDD9}">
      <dgm:prSet/>
      <dgm:spPr/>
      <dgm:t>
        <a:bodyPr/>
        <a:lstStyle/>
        <a:p>
          <a:endParaRPr lang="ru-RU"/>
        </a:p>
      </dgm:t>
    </dgm:pt>
    <dgm:pt modelId="{B1953FC2-AB65-42CA-A9C6-F6DC220B9318}" type="sibTrans" cxnId="{C994AE13-D19E-49BB-A765-A0CE958DBDD9}">
      <dgm:prSet/>
      <dgm:spPr/>
      <dgm:t>
        <a:bodyPr/>
        <a:lstStyle/>
        <a:p>
          <a:endParaRPr lang="ru-RU"/>
        </a:p>
      </dgm:t>
    </dgm:pt>
    <dgm:pt modelId="{DAA6D149-6148-45A9-A2FE-B13F90FCD861}">
      <dgm:prSet phldrT="[Текст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 anchor="t"/>
        <a:lstStyle/>
        <a:p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17      АПРЕЛЯ</a:t>
          </a:r>
          <a:r>
            <a:rPr lang="ru-RU" sz="18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</a:p>
        <a:p>
          <a:r>
            <a:rPr lang="ru-RU" sz="1800" dirty="0" smtClean="0">
              <a:solidFill>
                <a:schemeClr val="tx1"/>
              </a:solidFill>
              <a:latin typeface="Arial Black" panose="020B0A04020102020204" pitchFamily="34" charset="0"/>
            </a:rPr>
            <a:t>Измерение освещения объекта</a:t>
          </a:r>
          <a:endParaRPr lang="ru-RU" sz="18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60C4599-0448-43F3-9CFC-98887BFA4A82}" type="parTrans" cxnId="{B798B9E9-DA16-4C74-9BBC-DA12C53789CB}">
      <dgm:prSet/>
      <dgm:spPr/>
      <dgm:t>
        <a:bodyPr/>
        <a:lstStyle/>
        <a:p>
          <a:endParaRPr lang="ru-RU"/>
        </a:p>
      </dgm:t>
    </dgm:pt>
    <dgm:pt modelId="{94012DCC-A09C-4991-B109-8CD6F0364B77}" type="sibTrans" cxnId="{B798B9E9-DA16-4C74-9BBC-DA12C53789CB}">
      <dgm:prSet/>
      <dgm:spPr/>
      <dgm:t>
        <a:bodyPr/>
        <a:lstStyle/>
        <a:p>
          <a:endParaRPr lang="ru-RU"/>
        </a:p>
      </dgm:t>
    </dgm:pt>
    <dgm:pt modelId="{5A4D8AEC-0636-4AF4-94B5-F974D6990AF7}">
      <dgm:prSet phldrT="[Текст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 anchor="t"/>
        <a:lstStyle/>
        <a:p>
          <a:r>
            <a:rPr lang="ru-RU" sz="2000" dirty="0" smtClean="0">
              <a:solidFill>
                <a:srgbClr val="FF0000"/>
              </a:solidFill>
              <a:latin typeface="Arial Black" panose="020B0A04020102020204" pitchFamily="34" charset="0"/>
            </a:rPr>
            <a:t>18             АПРЕЛЯ</a:t>
          </a:r>
          <a:r>
            <a:rPr lang="ru-RU" sz="18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Arial Black" panose="020B0A04020102020204" pitchFamily="34" charset="0"/>
            </a:rPr>
            <a:t>Предоставле-ние</a:t>
          </a:r>
          <a:r>
            <a:rPr lang="ru-RU" sz="1800" dirty="0" smtClean="0">
              <a:solidFill>
                <a:schemeClr val="tx1"/>
              </a:solidFill>
              <a:latin typeface="Arial Black" panose="020B0A04020102020204" pitchFamily="34" charset="0"/>
            </a:rPr>
            <a:t> гос. экспертизы по зданию</a:t>
          </a:r>
          <a:endParaRPr lang="ru-RU" sz="18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4972056-5717-4316-AD17-D6E88EE8D766}" type="parTrans" cxnId="{86CEBA6D-C35A-4AD0-8ADA-742E1A8D0E93}">
      <dgm:prSet/>
      <dgm:spPr/>
      <dgm:t>
        <a:bodyPr/>
        <a:lstStyle/>
        <a:p>
          <a:endParaRPr lang="ru-RU"/>
        </a:p>
      </dgm:t>
    </dgm:pt>
    <dgm:pt modelId="{1E8E264E-E9E0-4C10-A971-85FE2C808DB7}" type="sibTrans" cxnId="{86CEBA6D-C35A-4AD0-8ADA-742E1A8D0E93}">
      <dgm:prSet/>
      <dgm:spPr/>
      <dgm:t>
        <a:bodyPr/>
        <a:lstStyle/>
        <a:p>
          <a:endParaRPr lang="ru-RU"/>
        </a:p>
      </dgm:t>
    </dgm:pt>
    <dgm:pt modelId="{1CB3989B-C5E3-468A-9620-80B7A377D3B4}" type="pres">
      <dgm:prSet presAssocID="{E4C8FBEE-3911-429B-8F18-077A74930A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5BD416-D7F9-4677-AEA2-C4F70D3EC552}" type="pres">
      <dgm:prSet presAssocID="{65FAB9A8-BD24-4CEF-84B7-A751B5CF9728}" presName="vertOne" presStyleCnt="0"/>
      <dgm:spPr/>
    </dgm:pt>
    <dgm:pt modelId="{AF4BBF31-2451-44B6-AAAA-8F06E9D2286A}" type="pres">
      <dgm:prSet presAssocID="{65FAB9A8-BD24-4CEF-84B7-A751B5CF9728}" presName="txOne" presStyleLbl="node0" presStyleIdx="0" presStyleCnt="1" custScaleX="100106" custScaleY="45268" custLinFactNeighborX="0" custLinFactNeighborY="15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6DDCD-9A64-4FD2-8D30-810626DE0881}" type="pres">
      <dgm:prSet presAssocID="{65FAB9A8-BD24-4CEF-84B7-A751B5CF9728}" presName="parTransOne" presStyleCnt="0"/>
      <dgm:spPr/>
    </dgm:pt>
    <dgm:pt modelId="{9EA729B8-A651-4FBA-B560-72DA725A486A}" type="pres">
      <dgm:prSet presAssocID="{65FAB9A8-BD24-4CEF-84B7-A751B5CF9728}" presName="horzOne" presStyleCnt="0"/>
      <dgm:spPr/>
    </dgm:pt>
    <dgm:pt modelId="{67329D7D-9E59-4BB4-8DDF-94DA3A83D0A9}" type="pres">
      <dgm:prSet presAssocID="{118A9E6B-1774-4A99-B7B9-70E315FFF6AC}" presName="vertTwo" presStyleCnt="0"/>
      <dgm:spPr/>
    </dgm:pt>
    <dgm:pt modelId="{9F2F2E8D-99DE-4DDB-9803-AD61B0A54F20}" type="pres">
      <dgm:prSet presAssocID="{118A9E6B-1774-4A99-B7B9-70E315FFF6AC}" presName="txTwo" presStyleLbl="node2" presStyleIdx="0" presStyleCnt="5" custScaleX="140092" custLinFactNeighborX="3471" custLinFactNeighborY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6C5CB-E9DF-4523-A529-E8ADEF37FFD8}" type="pres">
      <dgm:prSet presAssocID="{118A9E6B-1774-4A99-B7B9-70E315FFF6AC}" presName="horzTwo" presStyleCnt="0"/>
      <dgm:spPr/>
    </dgm:pt>
    <dgm:pt modelId="{98E9718F-AFF1-4DB5-895C-3833DD02BA18}" type="pres">
      <dgm:prSet presAssocID="{E9AFFB1B-C127-4B9D-8BE9-496A8AFA95B2}" presName="sibSpaceTwo" presStyleCnt="0"/>
      <dgm:spPr/>
    </dgm:pt>
    <dgm:pt modelId="{C53F36AE-B4CD-4EDD-A11B-5020F1A18635}" type="pres">
      <dgm:prSet presAssocID="{95D34F04-B66D-4091-A6A7-B393B1456E6D}" presName="vertTwo" presStyleCnt="0"/>
      <dgm:spPr/>
    </dgm:pt>
    <dgm:pt modelId="{F6654F2E-BC0D-4AF9-93A6-EABF07BAD312}" type="pres">
      <dgm:prSet presAssocID="{95D34F04-B66D-4091-A6A7-B393B1456E6D}" presName="txTwo" presStyleLbl="node2" presStyleIdx="1" presStyleCnt="5" custScaleX="194722" custLinFactNeighborX="-756" custLinFactNeighborY="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52E67-48B3-48A7-BF55-025A857039DD}" type="pres">
      <dgm:prSet presAssocID="{95D34F04-B66D-4091-A6A7-B393B1456E6D}" presName="horzTwo" presStyleCnt="0"/>
      <dgm:spPr/>
    </dgm:pt>
    <dgm:pt modelId="{5F59B1DA-30E0-4F11-AA40-E3CEAD7F2E2F}" type="pres">
      <dgm:prSet presAssocID="{1AE14ED3-4505-4728-813D-1A115F603225}" presName="sibSpaceTwo" presStyleCnt="0"/>
      <dgm:spPr/>
    </dgm:pt>
    <dgm:pt modelId="{AF77CA60-7025-4565-BD21-F86929A9812F}" type="pres">
      <dgm:prSet presAssocID="{6B115145-BC18-4A2E-9E14-D2E4345857BE}" presName="vertTwo" presStyleCnt="0"/>
      <dgm:spPr/>
    </dgm:pt>
    <dgm:pt modelId="{DE4ACE3E-BD04-4CC8-9CC5-52086506792B}" type="pres">
      <dgm:prSet presAssocID="{6B115145-BC18-4A2E-9E14-D2E4345857BE}" presName="txTwo" presStyleLbl="node2" presStyleIdx="2" presStyleCnt="5" custScaleX="186227" custScaleY="101439" custLinFactNeighborX="-3408" custLinFactNeighborY="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DB8411-0AC8-470F-BC0F-920A3D2DD989}" type="pres">
      <dgm:prSet presAssocID="{6B115145-BC18-4A2E-9E14-D2E4345857BE}" presName="horzTwo" presStyleCnt="0"/>
      <dgm:spPr/>
    </dgm:pt>
    <dgm:pt modelId="{F8734971-8FC3-49CF-B18F-69EF37A15851}" type="pres">
      <dgm:prSet presAssocID="{B1953FC2-AB65-42CA-A9C6-F6DC220B9318}" presName="sibSpaceTwo" presStyleCnt="0"/>
      <dgm:spPr/>
    </dgm:pt>
    <dgm:pt modelId="{3D46209D-3D5A-4C31-AF5F-4E93D75E4B38}" type="pres">
      <dgm:prSet presAssocID="{DAA6D149-6148-45A9-A2FE-B13F90FCD861}" presName="vertTwo" presStyleCnt="0"/>
      <dgm:spPr/>
    </dgm:pt>
    <dgm:pt modelId="{6148945B-D7C3-4938-BB0B-FE61B5A3C1F4}" type="pres">
      <dgm:prSet presAssocID="{DAA6D149-6148-45A9-A2FE-B13F90FCD861}" presName="txTwo" presStyleLbl="node2" presStyleIdx="3" presStyleCnt="5" custScaleX="173716" custLinFactNeighborX="-1743" custLinFactNeighborY="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1560C-4A99-4C8A-8595-D015A401C2D8}" type="pres">
      <dgm:prSet presAssocID="{DAA6D149-6148-45A9-A2FE-B13F90FCD861}" presName="horzTwo" presStyleCnt="0"/>
      <dgm:spPr/>
    </dgm:pt>
    <dgm:pt modelId="{B5445782-4080-4C54-BDEC-5DC1A6A26CC5}" type="pres">
      <dgm:prSet presAssocID="{94012DCC-A09C-4991-B109-8CD6F0364B77}" presName="sibSpaceTwo" presStyleCnt="0"/>
      <dgm:spPr/>
    </dgm:pt>
    <dgm:pt modelId="{D42DBC51-C081-451A-975D-7D69DA8E5AA7}" type="pres">
      <dgm:prSet presAssocID="{5A4D8AEC-0636-4AF4-94B5-F974D6990AF7}" presName="vertTwo" presStyleCnt="0"/>
      <dgm:spPr/>
    </dgm:pt>
    <dgm:pt modelId="{F5F75431-07C8-4039-AB8F-73587A9CCAF0}" type="pres">
      <dgm:prSet presAssocID="{5A4D8AEC-0636-4AF4-94B5-F974D6990AF7}" presName="txTwo" presStyleLbl="node2" presStyleIdx="4" presStyleCnt="5" custScaleX="164479" custLinFactNeighborX="4914" custLinFactNeighborY="-1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6775AB-724B-49CF-A752-F6BF7E68741A}" type="pres">
      <dgm:prSet presAssocID="{5A4D8AEC-0636-4AF4-94B5-F974D6990AF7}" presName="horzTwo" presStyleCnt="0"/>
      <dgm:spPr/>
    </dgm:pt>
  </dgm:ptLst>
  <dgm:cxnLst>
    <dgm:cxn modelId="{C994AE13-D19E-49BB-A765-A0CE958DBDD9}" srcId="{65FAB9A8-BD24-4CEF-84B7-A751B5CF9728}" destId="{6B115145-BC18-4A2E-9E14-D2E4345857BE}" srcOrd="2" destOrd="0" parTransId="{E35D735B-0EC6-4286-B791-605F71973C4C}" sibTransId="{B1953FC2-AB65-42CA-A9C6-F6DC220B9318}"/>
    <dgm:cxn modelId="{CC8A53AE-7CD5-46BB-9446-7BCF0F36B0B3}" type="presOf" srcId="{118A9E6B-1774-4A99-B7B9-70E315FFF6AC}" destId="{9F2F2E8D-99DE-4DDB-9803-AD61B0A54F20}" srcOrd="0" destOrd="0" presId="urn:microsoft.com/office/officeart/2005/8/layout/hierarchy4"/>
    <dgm:cxn modelId="{B798B9E9-DA16-4C74-9BBC-DA12C53789CB}" srcId="{65FAB9A8-BD24-4CEF-84B7-A751B5CF9728}" destId="{DAA6D149-6148-45A9-A2FE-B13F90FCD861}" srcOrd="3" destOrd="0" parTransId="{360C4599-0448-43F3-9CFC-98887BFA4A82}" sibTransId="{94012DCC-A09C-4991-B109-8CD6F0364B77}"/>
    <dgm:cxn modelId="{86CEBA6D-C35A-4AD0-8ADA-742E1A8D0E93}" srcId="{65FAB9A8-BD24-4CEF-84B7-A751B5CF9728}" destId="{5A4D8AEC-0636-4AF4-94B5-F974D6990AF7}" srcOrd="4" destOrd="0" parTransId="{34972056-5717-4316-AD17-D6E88EE8D766}" sibTransId="{1E8E264E-E9E0-4C10-A971-85FE2C808DB7}"/>
    <dgm:cxn modelId="{6F22C477-0D53-4D8B-A77B-A3917BB9AAD1}" type="presOf" srcId="{65FAB9A8-BD24-4CEF-84B7-A751B5CF9728}" destId="{AF4BBF31-2451-44B6-AAAA-8F06E9D2286A}" srcOrd="0" destOrd="0" presId="urn:microsoft.com/office/officeart/2005/8/layout/hierarchy4"/>
    <dgm:cxn modelId="{6B9DE771-B47F-483C-ABB1-7BD08D40A9F3}" type="presOf" srcId="{DAA6D149-6148-45A9-A2FE-B13F90FCD861}" destId="{6148945B-D7C3-4938-BB0B-FE61B5A3C1F4}" srcOrd="0" destOrd="0" presId="urn:microsoft.com/office/officeart/2005/8/layout/hierarchy4"/>
    <dgm:cxn modelId="{665341AC-15BA-451D-AF17-59C47BC837D2}" srcId="{E4C8FBEE-3911-429B-8F18-077A74930ACF}" destId="{65FAB9A8-BD24-4CEF-84B7-A751B5CF9728}" srcOrd="0" destOrd="0" parTransId="{58D176E9-EA31-4ABE-9188-FDD80C8245A1}" sibTransId="{7417A9B0-95AB-4C00-B3A4-D8BFE8329C28}"/>
    <dgm:cxn modelId="{902D3357-D644-4725-993D-7111AE10AFA2}" srcId="{65FAB9A8-BD24-4CEF-84B7-A751B5CF9728}" destId="{118A9E6B-1774-4A99-B7B9-70E315FFF6AC}" srcOrd="0" destOrd="0" parTransId="{3456EB5E-9D6F-4017-A1BE-188EDD91B063}" sibTransId="{E9AFFB1B-C127-4B9D-8BE9-496A8AFA95B2}"/>
    <dgm:cxn modelId="{674A0BC3-F31B-4663-9C1E-FCAB00655388}" type="presOf" srcId="{5A4D8AEC-0636-4AF4-94B5-F974D6990AF7}" destId="{F5F75431-07C8-4039-AB8F-73587A9CCAF0}" srcOrd="0" destOrd="0" presId="urn:microsoft.com/office/officeart/2005/8/layout/hierarchy4"/>
    <dgm:cxn modelId="{4DC92AD9-4104-49A8-A2E9-4EEB5DF3D49A}" type="presOf" srcId="{E4C8FBEE-3911-429B-8F18-077A74930ACF}" destId="{1CB3989B-C5E3-468A-9620-80B7A377D3B4}" srcOrd="0" destOrd="0" presId="urn:microsoft.com/office/officeart/2005/8/layout/hierarchy4"/>
    <dgm:cxn modelId="{7F4DE59E-87CB-47C8-8B46-F572FF83FC79}" srcId="{65FAB9A8-BD24-4CEF-84B7-A751B5CF9728}" destId="{95D34F04-B66D-4091-A6A7-B393B1456E6D}" srcOrd="1" destOrd="0" parTransId="{32BDFE6A-39BD-4F5D-B88F-81C8666C7C18}" sibTransId="{1AE14ED3-4505-4728-813D-1A115F603225}"/>
    <dgm:cxn modelId="{079376B6-6B01-49B4-92C4-9DC59A0E0BC6}" type="presOf" srcId="{6B115145-BC18-4A2E-9E14-D2E4345857BE}" destId="{DE4ACE3E-BD04-4CC8-9CC5-52086506792B}" srcOrd="0" destOrd="0" presId="urn:microsoft.com/office/officeart/2005/8/layout/hierarchy4"/>
    <dgm:cxn modelId="{487F8A9E-619B-4FFB-9651-1B58A83BFB41}" type="presOf" srcId="{95D34F04-B66D-4091-A6A7-B393B1456E6D}" destId="{F6654F2E-BC0D-4AF9-93A6-EABF07BAD312}" srcOrd="0" destOrd="0" presId="urn:microsoft.com/office/officeart/2005/8/layout/hierarchy4"/>
    <dgm:cxn modelId="{DD4BB5A4-0E9E-4798-96BC-572F0C802208}" type="presParOf" srcId="{1CB3989B-C5E3-468A-9620-80B7A377D3B4}" destId="{035BD416-D7F9-4677-AEA2-C4F70D3EC552}" srcOrd="0" destOrd="0" presId="urn:microsoft.com/office/officeart/2005/8/layout/hierarchy4"/>
    <dgm:cxn modelId="{54CBC594-DCA9-49F8-B390-1E900AD66122}" type="presParOf" srcId="{035BD416-D7F9-4677-AEA2-C4F70D3EC552}" destId="{AF4BBF31-2451-44B6-AAAA-8F06E9D2286A}" srcOrd="0" destOrd="0" presId="urn:microsoft.com/office/officeart/2005/8/layout/hierarchy4"/>
    <dgm:cxn modelId="{59C718CC-9F0B-46DA-BBEF-747C4B5407D9}" type="presParOf" srcId="{035BD416-D7F9-4677-AEA2-C4F70D3EC552}" destId="{6336DDCD-9A64-4FD2-8D30-810626DE0881}" srcOrd="1" destOrd="0" presId="urn:microsoft.com/office/officeart/2005/8/layout/hierarchy4"/>
    <dgm:cxn modelId="{94251ADC-83CD-486A-A177-27853DBAF9C0}" type="presParOf" srcId="{035BD416-D7F9-4677-AEA2-C4F70D3EC552}" destId="{9EA729B8-A651-4FBA-B560-72DA725A486A}" srcOrd="2" destOrd="0" presId="urn:microsoft.com/office/officeart/2005/8/layout/hierarchy4"/>
    <dgm:cxn modelId="{7BE4D3C8-3B26-4C82-B5EA-7439873BEF1C}" type="presParOf" srcId="{9EA729B8-A651-4FBA-B560-72DA725A486A}" destId="{67329D7D-9E59-4BB4-8DDF-94DA3A83D0A9}" srcOrd="0" destOrd="0" presId="urn:microsoft.com/office/officeart/2005/8/layout/hierarchy4"/>
    <dgm:cxn modelId="{59BAC4E3-7471-4002-AA99-83F09A501664}" type="presParOf" srcId="{67329D7D-9E59-4BB4-8DDF-94DA3A83D0A9}" destId="{9F2F2E8D-99DE-4DDB-9803-AD61B0A54F20}" srcOrd="0" destOrd="0" presId="urn:microsoft.com/office/officeart/2005/8/layout/hierarchy4"/>
    <dgm:cxn modelId="{FE7717BC-9DBF-4D38-8CD8-E121DF357402}" type="presParOf" srcId="{67329D7D-9E59-4BB4-8DDF-94DA3A83D0A9}" destId="{B8E6C5CB-E9DF-4523-A529-E8ADEF37FFD8}" srcOrd="1" destOrd="0" presId="urn:microsoft.com/office/officeart/2005/8/layout/hierarchy4"/>
    <dgm:cxn modelId="{5E43A1B5-4F86-4544-8942-5A841BE621C8}" type="presParOf" srcId="{9EA729B8-A651-4FBA-B560-72DA725A486A}" destId="{98E9718F-AFF1-4DB5-895C-3833DD02BA18}" srcOrd="1" destOrd="0" presId="urn:microsoft.com/office/officeart/2005/8/layout/hierarchy4"/>
    <dgm:cxn modelId="{BDEAD08E-86C1-4735-A1B5-CCD902735D9F}" type="presParOf" srcId="{9EA729B8-A651-4FBA-B560-72DA725A486A}" destId="{C53F36AE-B4CD-4EDD-A11B-5020F1A18635}" srcOrd="2" destOrd="0" presId="urn:microsoft.com/office/officeart/2005/8/layout/hierarchy4"/>
    <dgm:cxn modelId="{48A34BDE-36FB-4B5C-AE7A-ABC011D41330}" type="presParOf" srcId="{C53F36AE-B4CD-4EDD-A11B-5020F1A18635}" destId="{F6654F2E-BC0D-4AF9-93A6-EABF07BAD312}" srcOrd="0" destOrd="0" presId="urn:microsoft.com/office/officeart/2005/8/layout/hierarchy4"/>
    <dgm:cxn modelId="{02CAB572-F1E2-4E12-9E44-42045A152DE6}" type="presParOf" srcId="{C53F36AE-B4CD-4EDD-A11B-5020F1A18635}" destId="{52F52E67-48B3-48A7-BF55-025A857039DD}" srcOrd="1" destOrd="0" presId="urn:microsoft.com/office/officeart/2005/8/layout/hierarchy4"/>
    <dgm:cxn modelId="{A10CD338-30AE-4375-8D48-0D93207E0FA6}" type="presParOf" srcId="{9EA729B8-A651-4FBA-B560-72DA725A486A}" destId="{5F59B1DA-30E0-4F11-AA40-E3CEAD7F2E2F}" srcOrd="3" destOrd="0" presId="urn:microsoft.com/office/officeart/2005/8/layout/hierarchy4"/>
    <dgm:cxn modelId="{73301176-FC2F-42DC-8889-8F2F818F4C96}" type="presParOf" srcId="{9EA729B8-A651-4FBA-B560-72DA725A486A}" destId="{AF77CA60-7025-4565-BD21-F86929A9812F}" srcOrd="4" destOrd="0" presId="urn:microsoft.com/office/officeart/2005/8/layout/hierarchy4"/>
    <dgm:cxn modelId="{2CD6F800-05E2-4C48-8B38-6D58646518FA}" type="presParOf" srcId="{AF77CA60-7025-4565-BD21-F86929A9812F}" destId="{DE4ACE3E-BD04-4CC8-9CC5-52086506792B}" srcOrd="0" destOrd="0" presId="urn:microsoft.com/office/officeart/2005/8/layout/hierarchy4"/>
    <dgm:cxn modelId="{68A6BA76-2FDA-4AC0-98D3-32E4C0F785FD}" type="presParOf" srcId="{AF77CA60-7025-4565-BD21-F86929A9812F}" destId="{03DB8411-0AC8-470F-BC0F-920A3D2DD989}" srcOrd="1" destOrd="0" presId="urn:microsoft.com/office/officeart/2005/8/layout/hierarchy4"/>
    <dgm:cxn modelId="{168D7460-84A3-4495-BFD3-EBB497B146CB}" type="presParOf" srcId="{9EA729B8-A651-4FBA-B560-72DA725A486A}" destId="{F8734971-8FC3-49CF-B18F-69EF37A15851}" srcOrd="5" destOrd="0" presId="urn:microsoft.com/office/officeart/2005/8/layout/hierarchy4"/>
    <dgm:cxn modelId="{9B2DC606-814C-4A57-94BC-CCDAB361EA02}" type="presParOf" srcId="{9EA729B8-A651-4FBA-B560-72DA725A486A}" destId="{3D46209D-3D5A-4C31-AF5F-4E93D75E4B38}" srcOrd="6" destOrd="0" presId="urn:microsoft.com/office/officeart/2005/8/layout/hierarchy4"/>
    <dgm:cxn modelId="{73E1C867-1720-4853-B816-D23234210C16}" type="presParOf" srcId="{3D46209D-3D5A-4C31-AF5F-4E93D75E4B38}" destId="{6148945B-D7C3-4938-BB0B-FE61B5A3C1F4}" srcOrd="0" destOrd="0" presId="urn:microsoft.com/office/officeart/2005/8/layout/hierarchy4"/>
    <dgm:cxn modelId="{7978DB6E-D5B0-4161-AB3E-3E5B0FA6F419}" type="presParOf" srcId="{3D46209D-3D5A-4C31-AF5F-4E93D75E4B38}" destId="{4361560C-4A99-4C8A-8595-D015A401C2D8}" srcOrd="1" destOrd="0" presId="urn:microsoft.com/office/officeart/2005/8/layout/hierarchy4"/>
    <dgm:cxn modelId="{611E6C84-F76B-43BA-96D3-F507E3595CD8}" type="presParOf" srcId="{9EA729B8-A651-4FBA-B560-72DA725A486A}" destId="{B5445782-4080-4C54-BDEC-5DC1A6A26CC5}" srcOrd="7" destOrd="0" presId="urn:microsoft.com/office/officeart/2005/8/layout/hierarchy4"/>
    <dgm:cxn modelId="{5A851D46-3F84-498A-8E45-C061CB47D709}" type="presParOf" srcId="{9EA729B8-A651-4FBA-B560-72DA725A486A}" destId="{D42DBC51-C081-451A-975D-7D69DA8E5AA7}" srcOrd="8" destOrd="0" presId="urn:microsoft.com/office/officeart/2005/8/layout/hierarchy4"/>
    <dgm:cxn modelId="{7359BF31-BC2B-4C16-899F-11CDE00E9CD0}" type="presParOf" srcId="{D42DBC51-C081-451A-975D-7D69DA8E5AA7}" destId="{F5F75431-07C8-4039-AB8F-73587A9CCAF0}" srcOrd="0" destOrd="0" presId="urn:microsoft.com/office/officeart/2005/8/layout/hierarchy4"/>
    <dgm:cxn modelId="{238C8363-6080-4AD8-878D-2883687CDA18}" type="presParOf" srcId="{D42DBC51-C081-451A-975D-7D69DA8E5AA7}" destId="{AD6775AB-724B-49CF-A752-F6BF7E6874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ED9D16-A241-4A4B-8023-C7E0F7891779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EF7E55AD-BDF7-49DA-B233-1EB8DD3814EB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ПРИ РАЗРАБОТКЕ ПРОЕКТОВ ДОКУМЕНТОВ</a:t>
          </a:r>
          <a:endParaRPr lang="ru-RU" sz="2800" dirty="0">
            <a:solidFill>
              <a:schemeClr val="tx1"/>
            </a:solidFill>
          </a:endParaRPr>
        </a:p>
      </dgm:t>
    </dgm:pt>
    <dgm:pt modelId="{B720857C-9F1C-4E43-8888-EE89484CA455}" type="parTrans" cxnId="{D4FC3231-1AF7-4E74-8E2B-6B2AF42BBEA5}">
      <dgm:prSet/>
      <dgm:spPr/>
      <dgm:t>
        <a:bodyPr/>
        <a:lstStyle/>
        <a:p>
          <a:endParaRPr lang="ru-RU"/>
        </a:p>
      </dgm:t>
    </dgm:pt>
    <dgm:pt modelId="{99446B42-60B1-4A2B-B873-90B6CA32C625}" type="sibTrans" cxnId="{D4FC3231-1AF7-4E74-8E2B-6B2AF42BBEA5}">
      <dgm:prSet/>
      <dgm:spPr/>
      <dgm:t>
        <a:bodyPr/>
        <a:lstStyle/>
        <a:p>
          <a:endParaRPr lang="ru-RU"/>
        </a:p>
      </dgm:t>
    </dgm:pt>
    <dgm:pt modelId="{46B8E67D-FBA6-4987-BCAE-BFEC8D21F66B}" type="pres">
      <dgm:prSet presAssocID="{67ED9D16-A241-4A4B-8023-C7E0F7891779}" presName="compositeShape" presStyleCnt="0">
        <dgm:presLayoutVars>
          <dgm:dir/>
          <dgm:resizeHandles/>
        </dgm:presLayoutVars>
      </dgm:prSet>
      <dgm:spPr/>
    </dgm:pt>
    <dgm:pt modelId="{D8D68A62-5EA2-4418-8E19-74284D7874E7}" type="pres">
      <dgm:prSet presAssocID="{67ED9D16-A241-4A4B-8023-C7E0F7891779}" presName="pyramid" presStyleLbl="node1" presStyleIdx="0" presStyleCnt="1" custLinFactNeighborX="11678" custLinFactNeighborY="-1729"/>
      <dgm:spPr>
        <a:solidFill>
          <a:srgbClr val="FF0000"/>
        </a:solidFill>
      </dgm:spPr>
    </dgm:pt>
    <dgm:pt modelId="{BAF6B50B-1AD6-473B-8844-3F6DA86E3AD1}" type="pres">
      <dgm:prSet presAssocID="{67ED9D16-A241-4A4B-8023-C7E0F7891779}" presName="theList" presStyleCnt="0"/>
      <dgm:spPr/>
    </dgm:pt>
    <dgm:pt modelId="{768CE8AE-C1FB-4594-B5DC-18F3A68B7AD5}" type="pres">
      <dgm:prSet presAssocID="{EF7E55AD-BDF7-49DA-B233-1EB8DD3814EB}" presName="aNode" presStyleLbl="fgAcc1" presStyleIdx="0" presStyleCnt="1" custScaleX="120856" custScaleY="65045" custLinFactNeighborY="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14E91-466F-4732-B173-9BE2C800FC2E}" type="pres">
      <dgm:prSet presAssocID="{EF7E55AD-BDF7-49DA-B233-1EB8DD3814EB}" presName="aSpace" presStyleCnt="0"/>
      <dgm:spPr/>
    </dgm:pt>
  </dgm:ptLst>
  <dgm:cxnLst>
    <dgm:cxn modelId="{ECDF1B9D-2CAF-4B11-BC34-13CC6EE802AD}" type="presOf" srcId="{EF7E55AD-BDF7-49DA-B233-1EB8DD3814EB}" destId="{768CE8AE-C1FB-4594-B5DC-18F3A68B7AD5}" srcOrd="0" destOrd="0" presId="urn:microsoft.com/office/officeart/2005/8/layout/pyramid2"/>
    <dgm:cxn modelId="{636697DA-D2CD-4A3F-9BA3-24513CF0753F}" type="presOf" srcId="{67ED9D16-A241-4A4B-8023-C7E0F7891779}" destId="{46B8E67D-FBA6-4987-BCAE-BFEC8D21F66B}" srcOrd="0" destOrd="0" presId="urn:microsoft.com/office/officeart/2005/8/layout/pyramid2"/>
    <dgm:cxn modelId="{D4FC3231-1AF7-4E74-8E2B-6B2AF42BBEA5}" srcId="{67ED9D16-A241-4A4B-8023-C7E0F7891779}" destId="{EF7E55AD-BDF7-49DA-B233-1EB8DD3814EB}" srcOrd="0" destOrd="0" parTransId="{B720857C-9F1C-4E43-8888-EE89484CA455}" sibTransId="{99446B42-60B1-4A2B-B873-90B6CA32C625}"/>
    <dgm:cxn modelId="{2D309256-5B7D-4EC2-B217-11E15CF69D97}" type="presParOf" srcId="{46B8E67D-FBA6-4987-BCAE-BFEC8D21F66B}" destId="{D8D68A62-5EA2-4418-8E19-74284D7874E7}" srcOrd="0" destOrd="0" presId="urn:microsoft.com/office/officeart/2005/8/layout/pyramid2"/>
    <dgm:cxn modelId="{59DC3D45-7A79-4B9B-B2F3-3E7D4380BAB9}" type="presParOf" srcId="{46B8E67D-FBA6-4987-BCAE-BFEC8D21F66B}" destId="{BAF6B50B-1AD6-473B-8844-3F6DA86E3AD1}" srcOrd="1" destOrd="0" presId="urn:microsoft.com/office/officeart/2005/8/layout/pyramid2"/>
    <dgm:cxn modelId="{D51D8589-E31B-4124-BE1A-774D2C60C6C9}" type="presParOf" srcId="{BAF6B50B-1AD6-473B-8844-3F6DA86E3AD1}" destId="{768CE8AE-C1FB-4594-B5DC-18F3A68B7AD5}" srcOrd="0" destOrd="0" presId="urn:microsoft.com/office/officeart/2005/8/layout/pyramid2"/>
    <dgm:cxn modelId="{C4720C10-06C7-448A-8011-600446ECAF91}" type="presParOf" srcId="{BAF6B50B-1AD6-473B-8844-3F6DA86E3AD1}" destId="{91714E91-466F-4732-B173-9BE2C800FC2E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F28511-4D78-441B-BA71-DBA91CFB5EC6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C3C44B7-9141-4226-B2FC-E98E5F0FE051}">
      <dgm:prSet phldrT="[Текст]" custT="1"/>
      <dgm:spPr/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- </a:t>
          </a:r>
          <a:r>
            <a:rPr lang="ru-RU" sz="1600" dirty="0" smtClean="0">
              <a:latin typeface="Arial Black" panose="020B0A04020102020204" pitchFamily="34" charset="0"/>
            </a:rPr>
            <a:t>ИЗМЕНИЛАСЬ СТРУКТУРА ПРОГРАММЫ</a:t>
          </a:r>
          <a:endParaRPr lang="ru-RU" sz="1600" dirty="0">
            <a:latin typeface="Arial Black" panose="020B0A04020102020204" pitchFamily="34" charset="0"/>
          </a:endParaRPr>
        </a:p>
      </dgm:t>
    </dgm:pt>
    <dgm:pt modelId="{8A8B259E-0A29-4E3D-8431-AAF871D32B18}" type="parTrans" cxnId="{9EFADA9C-EFE9-4857-9FCA-623AF46A7A87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A4C7DB6-E966-4F08-B856-BAFCE9C02C0C}" type="sibTrans" cxnId="{9EFADA9C-EFE9-4857-9FCA-623AF46A7A87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008A4B7-177A-4114-9445-A26559443A2F}">
      <dgm:prSet phldrT="[Текст]" custT="1"/>
      <dgm:spPr/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- в </a:t>
          </a:r>
          <a:r>
            <a:rPr lang="ru-RU" sz="1600" dirty="0" smtClean="0">
              <a:latin typeface="Arial Black" panose="020B0A04020102020204" pitchFamily="34" charset="0"/>
            </a:rPr>
            <a:t>нормативах ОФП и СФП </a:t>
          </a:r>
          <a:r>
            <a:rPr lang="ru-RU" sz="1600" b="1" dirty="0" smtClean="0">
              <a:latin typeface="Arial Black" panose="020B0A04020102020204" pitchFamily="34" charset="0"/>
            </a:rPr>
            <a:t>исключили</a:t>
          </a:r>
          <a:r>
            <a:rPr lang="ru-RU" sz="1600" dirty="0" smtClean="0">
              <a:latin typeface="Arial Black" panose="020B0A04020102020204" pitchFamily="34" charset="0"/>
            </a:rPr>
            <a:t> </a:t>
          </a:r>
          <a:r>
            <a:rPr lang="ru-RU" sz="1600" dirty="0" smtClean="0">
              <a:latin typeface="Arial Black" panose="020B0A04020102020204" pitchFamily="34" charset="0"/>
            </a:rPr>
            <a:t>ТЕХНИЧЕСКОЕ  </a:t>
          </a:r>
          <a:r>
            <a:rPr lang="ru-RU" sz="1600" dirty="0">
              <a:latin typeface="Arial Black" panose="020B0A04020102020204" pitchFamily="34" charset="0"/>
            </a:rPr>
            <a:t>мастерство и </a:t>
          </a:r>
          <a:r>
            <a:rPr lang="ru-RU" sz="1600" b="1" dirty="0">
              <a:latin typeface="Arial Black" panose="020B0A04020102020204" pitchFamily="34" charset="0"/>
            </a:rPr>
            <a:t>добавили</a:t>
          </a:r>
          <a:r>
            <a:rPr lang="ru-RU" sz="1600" dirty="0">
              <a:latin typeface="Arial Black" panose="020B0A04020102020204" pitchFamily="34" charset="0"/>
            </a:rPr>
            <a:t> СПОРТИВНЫЕ РАЗРЯДЫ</a:t>
          </a:r>
        </a:p>
      </dgm:t>
    </dgm:pt>
    <dgm:pt modelId="{B534FD2B-4F88-48CA-AB9A-B2BFB111C03F}" type="parTrans" cxnId="{D92FD032-29F1-4AB9-B82D-FB7D1C3F0E16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9677F657-71D7-4CB3-A3E1-D3E9F4538E7D}" type="sibTrans" cxnId="{D92FD032-29F1-4AB9-B82D-FB7D1C3F0E16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9F66BA4-9D2F-4BD2-9A58-3AA58D72CFCC}">
      <dgm:prSet phldrT="[Текст]" custT="1"/>
      <dgm:spPr/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ИЗМЕНИЛИСЬ ТРЕБОВАНИЯ К НАПОЛНЯЕМОСТИ ГРУПП</a:t>
          </a:r>
        </a:p>
      </dgm:t>
    </dgm:pt>
    <dgm:pt modelId="{DB2BD049-2A14-4B7E-B6FE-3FF0330B7D06}" type="parTrans" cxnId="{9821A542-2544-4901-9C70-5B4DF0A38D4E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DCDA80BE-8FC5-4A17-886A-711058B6B186}" type="sibTrans" cxnId="{9821A542-2544-4901-9C70-5B4DF0A38D4E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02E5AD5-1DA2-45A9-A0FB-92B10BB6AC0B}">
      <dgm:prSet phldrT="[Текст]" custT="1"/>
      <dgm:spPr/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ИЗМЕНИЛИСЬ РЕЗУЛЬТАТЫ ОСВОЕНИЯ ПРОГРАММЫ</a:t>
          </a:r>
        </a:p>
      </dgm:t>
    </dgm:pt>
    <dgm:pt modelId="{E9386F45-B893-4BE8-A331-E96DE1E7D179}" type="parTrans" cxnId="{BDF7F377-3E92-4EC8-BBDB-B4A8A5D855FD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8B1E645-98A6-492D-8BEF-A98F2ED671D3}" type="sibTrans" cxnId="{BDF7F377-3E92-4EC8-BBDB-B4A8A5D855FD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E2D482E-C6CB-4358-AF56-82EC3E56E5CF}">
      <dgm:prSet phldrT="[Текст]" custT="1"/>
      <dgm:spPr/>
      <dgm:t>
        <a:bodyPr/>
        <a:lstStyle/>
        <a:p>
          <a:r>
            <a:rPr lang="ru-RU" sz="1600" smtClean="0">
              <a:latin typeface="Arial Black" panose="020B0A04020102020204" pitchFamily="34" charset="0"/>
            </a:rPr>
            <a:t>ИЗМЕНИЛИСЬ </a:t>
          </a:r>
          <a:r>
            <a:rPr lang="ru-RU" sz="1600" dirty="0">
              <a:latin typeface="Arial Black" panose="020B0A04020102020204" pitchFamily="34" charset="0"/>
            </a:rPr>
            <a:t>ОБЪЕМЫ учебно-тренировочных нагрузок</a:t>
          </a:r>
        </a:p>
      </dgm:t>
    </dgm:pt>
    <dgm:pt modelId="{134A87F9-6771-45C9-9900-44E28ED8A7CC}" type="parTrans" cxnId="{D60275D6-7DAC-42C9-A228-C502FDF574E2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BE54B05-31C9-4BAB-8DEC-D71531299DEA}" type="sibTrans" cxnId="{D60275D6-7DAC-42C9-A228-C502FDF574E2}">
      <dgm:prSet/>
      <dgm:spPr/>
      <dgm:t>
        <a:bodyPr/>
        <a:lstStyle/>
        <a:p>
          <a:endParaRPr lang="ru-RU" sz="54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217878C-5DD5-43AD-8AF7-00CA6A1B2D4F}" type="pres">
      <dgm:prSet presAssocID="{51F28511-4D78-441B-BA71-DBA91CFB5E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E1580-6021-4DD2-9A8E-D190499A4B05}" type="pres">
      <dgm:prSet presAssocID="{9C3C44B7-9141-4226-B2FC-E98E5F0FE051}" presName="parentLin" presStyleCnt="0"/>
      <dgm:spPr/>
    </dgm:pt>
    <dgm:pt modelId="{CE4213B2-B58C-4F39-9769-3F584C3DD1AF}" type="pres">
      <dgm:prSet presAssocID="{9C3C44B7-9141-4226-B2FC-E98E5F0FE05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94CD17-56F2-42E0-BED8-7B72A54C9A0D}" type="pres">
      <dgm:prSet presAssocID="{9C3C44B7-9141-4226-B2FC-E98E5F0FE051}" presName="parentText" presStyleLbl="node1" presStyleIdx="0" presStyleCnt="5" custScaleX="104388" custLinFactNeighborX="8122" custLinFactNeighborY="-5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0284E-4273-43AC-BDF6-8C7DC1E058E7}" type="pres">
      <dgm:prSet presAssocID="{9C3C44B7-9141-4226-B2FC-E98E5F0FE051}" presName="negativeSpace" presStyleCnt="0"/>
      <dgm:spPr/>
    </dgm:pt>
    <dgm:pt modelId="{3E75DEFC-ED93-4888-BE30-E2FE17743C92}" type="pres">
      <dgm:prSet presAssocID="{9C3C44B7-9141-4226-B2FC-E98E5F0FE051}" presName="childText" presStyleLbl="conFgAcc1" presStyleIdx="0" presStyleCnt="5">
        <dgm:presLayoutVars>
          <dgm:bulletEnabled val="1"/>
        </dgm:presLayoutVars>
      </dgm:prSet>
      <dgm:spPr/>
    </dgm:pt>
    <dgm:pt modelId="{5C5ABF9D-FF76-4453-9299-90F050D7C418}" type="pres">
      <dgm:prSet presAssocID="{BA4C7DB6-E966-4F08-B856-BAFCE9C02C0C}" presName="spaceBetweenRectangles" presStyleCnt="0"/>
      <dgm:spPr/>
    </dgm:pt>
    <dgm:pt modelId="{768A1C78-5135-4601-9064-B6A3388C826D}" type="pres">
      <dgm:prSet presAssocID="{3008A4B7-177A-4114-9445-A26559443A2F}" presName="parentLin" presStyleCnt="0"/>
      <dgm:spPr/>
    </dgm:pt>
    <dgm:pt modelId="{1AA9AB8D-6D36-47AA-A1BC-06C2852045FB}" type="pres">
      <dgm:prSet presAssocID="{3008A4B7-177A-4114-9445-A26559443A2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D9FA00E-EFDB-45CC-BC2D-3030A1584472}" type="pres">
      <dgm:prSet presAssocID="{3008A4B7-177A-4114-9445-A26559443A2F}" presName="parentText" presStyleLbl="node1" presStyleIdx="1" presStyleCnt="5" custScaleX="105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2EE5-E05C-47D2-B2AB-A3E82A80C7CD}" type="pres">
      <dgm:prSet presAssocID="{3008A4B7-177A-4114-9445-A26559443A2F}" presName="negativeSpace" presStyleCnt="0"/>
      <dgm:spPr/>
    </dgm:pt>
    <dgm:pt modelId="{7A8CB361-8C7A-489E-B4FC-B783946C2A90}" type="pres">
      <dgm:prSet presAssocID="{3008A4B7-177A-4114-9445-A26559443A2F}" presName="childText" presStyleLbl="conFgAcc1" presStyleIdx="1" presStyleCnt="5">
        <dgm:presLayoutVars>
          <dgm:bulletEnabled val="1"/>
        </dgm:presLayoutVars>
      </dgm:prSet>
      <dgm:spPr/>
    </dgm:pt>
    <dgm:pt modelId="{563DA7CD-A1C1-4BAF-B653-9F4EA487794D}" type="pres">
      <dgm:prSet presAssocID="{9677F657-71D7-4CB3-A3E1-D3E9F4538E7D}" presName="spaceBetweenRectangles" presStyleCnt="0"/>
      <dgm:spPr/>
    </dgm:pt>
    <dgm:pt modelId="{2A6D27A4-E7CE-41AD-B352-5C3887AFB4D1}" type="pres">
      <dgm:prSet presAssocID="{39F66BA4-9D2F-4BD2-9A58-3AA58D72CFCC}" presName="parentLin" presStyleCnt="0"/>
      <dgm:spPr/>
    </dgm:pt>
    <dgm:pt modelId="{449A5B00-41B8-48A9-9F5F-219825884A56}" type="pres">
      <dgm:prSet presAssocID="{39F66BA4-9D2F-4BD2-9A58-3AA58D72CFC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9BCAB5-5F2A-409A-BC95-298FE1965C3A}" type="pres">
      <dgm:prSet presAssocID="{39F66BA4-9D2F-4BD2-9A58-3AA58D72CFCC}" presName="parentText" presStyleLbl="node1" presStyleIdx="2" presStyleCnt="5" custScaleX="104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AED1C-88AD-49A8-88D5-300C5EEEB9CF}" type="pres">
      <dgm:prSet presAssocID="{39F66BA4-9D2F-4BD2-9A58-3AA58D72CFCC}" presName="negativeSpace" presStyleCnt="0"/>
      <dgm:spPr/>
    </dgm:pt>
    <dgm:pt modelId="{A0B5E181-DE2B-4565-98C7-C8BCB922FC28}" type="pres">
      <dgm:prSet presAssocID="{39F66BA4-9D2F-4BD2-9A58-3AA58D72CFCC}" presName="childText" presStyleLbl="conFgAcc1" presStyleIdx="2" presStyleCnt="5">
        <dgm:presLayoutVars>
          <dgm:bulletEnabled val="1"/>
        </dgm:presLayoutVars>
      </dgm:prSet>
      <dgm:spPr/>
    </dgm:pt>
    <dgm:pt modelId="{702B76EC-4550-4A83-877C-385775DA6315}" type="pres">
      <dgm:prSet presAssocID="{DCDA80BE-8FC5-4A17-886A-711058B6B186}" presName="spaceBetweenRectangles" presStyleCnt="0"/>
      <dgm:spPr/>
    </dgm:pt>
    <dgm:pt modelId="{3393E3B1-4589-4869-AE72-367E83C190AC}" type="pres">
      <dgm:prSet presAssocID="{B02E5AD5-1DA2-45A9-A0FB-92B10BB6AC0B}" presName="parentLin" presStyleCnt="0"/>
      <dgm:spPr/>
    </dgm:pt>
    <dgm:pt modelId="{D0FC506D-8061-47BC-96E3-810A86680C89}" type="pres">
      <dgm:prSet presAssocID="{B02E5AD5-1DA2-45A9-A0FB-92B10BB6AC0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351F7DA-3836-45B5-AF57-DA1242A11726}" type="pres">
      <dgm:prSet presAssocID="{B02E5AD5-1DA2-45A9-A0FB-92B10BB6AC0B}" presName="parentText" presStyleLbl="node1" presStyleIdx="3" presStyleCnt="5" custScaleX="104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919BE-4FD2-4DDC-9492-B0C3347EFA83}" type="pres">
      <dgm:prSet presAssocID="{B02E5AD5-1DA2-45A9-A0FB-92B10BB6AC0B}" presName="negativeSpace" presStyleCnt="0"/>
      <dgm:spPr/>
    </dgm:pt>
    <dgm:pt modelId="{CB43D482-163B-4CF5-8B54-9F370020B20A}" type="pres">
      <dgm:prSet presAssocID="{B02E5AD5-1DA2-45A9-A0FB-92B10BB6AC0B}" presName="childText" presStyleLbl="conFgAcc1" presStyleIdx="3" presStyleCnt="5">
        <dgm:presLayoutVars>
          <dgm:bulletEnabled val="1"/>
        </dgm:presLayoutVars>
      </dgm:prSet>
      <dgm:spPr/>
    </dgm:pt>
    <dgm:pt modelId="{F4F6DCF5-4477-4E1C-8387-CA04AF4C70DD}" type="pres">
      <dgm:prSet presAssocID="{88B1E645-98A6-492D-8BEF-A98F2ED671D3}" presName="spaceBetweenRectangles" presStyleCnt="0"/>
      <dgm:spPr/>
    </dgm:pt>
    <dgm:pt modelId="{2A9DA3AE-E646-43BD-BBB4-19C4DE4770C3}" type="pres">
      <dgm:prSet presAssocID="{4E2D482E-C6CB-4358-AF56-82EC3E56E5CF}" presName="parentLin" presStyleCnt="0"/>
      <dgm:spPr/>
    </dgm:pt>
    <dgm:pt modelId="{B1A1ACF1-583B-4121-ABE8-10BCD41607C1}" type="pres">
      <dgm:prSet presAssocID="{4E2D482E-C6CB-4358-AF56-82EC3E56E5C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8AA3386-2F05-4BEF-A566-9F98F34F2082}" type="pres">
      <dgm:prSet presAssocID="{4E2D482E-C6CB-4358-AF56-82EC3E56E5CF}" presName="parentText" presStyleLbl="node1" presStyleIdx="4" presStyleCnt="5" custScaleX="104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CF48C-EA20-4A51-9AF4-741ACF5AA5DC}" type="pres">
      <dgm:prSet presAssocID="{4E2D482E-C6CB-4358-AF56-82EC3E56E5CF}" presName="negativeSpace" presStyleCnt="0"/>
      <dgm:spPr/>
    </dgm:pt>
    <dgm:pt modelId="{8B043270-F684-4B2D-94F1-FC5AA7E941F2}" type="pres">
      <dgm:prSet presAssocID="{4E2D482E-C6CB-4358-AF56-82EC3E56E5C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DE25C3B-E97A-4CBC-B16B-C972052F8650}" type="presOf" srcId="{9C3C44B7-9141-4226-B2FC-E98E5F0FE051}" destId="{CE4213B2-B58C-4F39-9769-3F584C3DD1AF}" srcOrd="0" destOrd="0" presId="urn:microsoft.com/office/officeart/2005/8/layout/list1"/>
    <dgm:cxn modelId="{7B6C035E-472B-4C48-8E5D-095787804904}" type="presOf" srcId="{9C3C44B7-9141-4226-B2FC-E98E5F0FE051}" destId="{3894CD17-56F2-42E0-BED8-7B72A54C9A0D}" srcOrd="1" destOrd="0" presId="urn:microsoft.com/office/officeart/2005/8/layout/list1"/>
    <dgm:cxn modelId="{822D3624-4F96-48DA-9CFC-4FAC0DC407CB}" type="presOf" srcId="{39F66BA4-9D2F-4BD2-9A58-3AA58D72CFCC}" destId="{939BCAB5-5F2A-409A-BC95-298FE1965C3A}" srcOrd="1" destOrd="0" presId="urn:microsoft.com/office/officeart/2005/8/layout/list1"/>
    <dgm:cxn modelId="{F2B9F568-28C3-4219-9899-975B170F940C}" type="presOf" srcId="{4E2D482E-C6CB-4358-AF56-82EC3E56E5CF}" destId="{B1A1ACF1-583B-4121-ABE8-10BCD41607C1}" srcOrd="0" destOrd="0" presId="urn:microsoft.com/office/officeart/2005/8/layout/list1"/>
    <dgm:cxn modelId="{865C9EEB-DC45-4655-8900-E91AB1867CDE}" type="presOf" srcId="{B02E5AD5-1DA2-45A9-A0FB-92B10BB6AC0B}" destId="{D0FC506D-8061-47BC-96E3-810A86680C89}" srcOrd="0" destOrd="0" presId="urn:microsoft.com/office/officeart/2005/8/layout/list1"/>
    <dgm:cxn modelId="{9821A542-2544-4901-9C70-5B4DF0A38D4E}" srcId="{51F28511-4D78-441B-BA71-DBA91CFB5EC6}" destId="{39F66BA4-9D2F-4BD2-9A58-3AA58D72CFCC}" srcOrd="2" destOrd="0" parTransId="{DB2BD049-2A14-4B7E-B6FE-3FF0330B7D06}" sibTransId="{DCDA80BE-8FC5-4A17-886A-711058B6B186}"/>
    <dgm:cxn modelId="{C6BD9143-99D8-4D57-946F-4873B8BE9806}" type="presOf" srcId="{4E2D482E-C6CB-4358-AF56-82EC3E56E5CF}" destId="{08AA3386-2F05-4BEF-A566-9F98F34F2082}" srcOrd="1" destOrd="0" presId="urn:microsoft.com/office/officeart/2005/8/layout/list1"/>
    <dgm:cxn modelId="{7B7E5AA4-BD3A-48A0-9967-AEDB1D4DB503}" type="presOf" srcId="{51F28511-4D78-441B-BA71-DBA91CFB5EC6}" destId="{4217878C-5DD5-43AD-8AF7-00CA6A1B2D4F}" srcOrd="0" destOrd="0" presId="urn:microsoft.com/office/officeart/2005/8/layout/list1"/>
    <dgm:cxn modelId="{BDF7F377-3E92-4EC8-BBDB-B4A8A5D855FD}" srcId="{51F28511-4D78-441B-BA71-DBA91CFB5EC6}" destId="{B02E5AD5-1DA2-45A9-A0FB-92B10BB6AC0B}" srcOrd="3" destOrd="0" parTransId="{E9386F45-B893-4BE8-A331-E96DE1E7D179}" sibTransId="{88B1E645-98A6-492D-8BEF-A98F2ED671D3}"/>
    <dgm:cxn modelId="{818D49DE-DDBB-4138-9402-EC8332E489FE}" type="presOf" srcId="{3008A4B7-177A-4114-9445-A26559443A2F}" destId="{6D9FA00E-EFDB-45CC-BC2D-3030A1584472}" srcOrd="1" destOrd="0" presId="urn:microsoft.com/office/officeart/2005/8/layout/list1"/>
    <dgm:cxn modelId="{338F3BA2-2A91-4E86-9B97-588BA00357FB}" type="presOf" srcId="{B02E5AD5-1DA2-45A9-A0FB-92B10BB6AC0B}" destId="{0351F7DA-3836-45B5-AF57-DA1242A11726}" srcOrd="1" destOrd="0" presId="urn:microsoft.com/office/officeart/2005/8/layout/list1"/>
    <dgm:cxn modelId="{9923D43E-E9DC-4E35-89F6-16B088244A7B}" type="presOf" srcId="{3008A4B7-177A-4114-9445-A26559443A2F}" destId="{1AA9AB8D-6D36-47AA-A1BC-06C2852045FB}" srcOrd="0" destOrd="0" presId="urn:microsoft.com/office/officeart/2005/8/layout/list1"/>
    <dgm:cxn modelId="{D60275D6-7DAC-42C9-A228-C502FDF574E2}" srcId="{51F28511-4D78-441B-BA71-DBA91CFB5EC6}" destId="{4E2D482E-C6CB-4358-AF56-82EC3E56E5CF}" srcOrd="4" destOrd="0" parTransId="{134A87F9-6771-45C9-9900-44E28ED8A7CC}" sibTransId="{0BE54B05-31C9-4BAB-8DEC-D71531299DEA}"/>
    <dgm:cxn modelId="{9EFADA9C-EFE9-4857-9FCA-623AF46A7A87}" srcId="{51F28511-4D78-441B-BA71-DBA91CFB5EC6}" destId="{9C3C44B7-9141-4226-B2FC-E98E5F0FE051}" srcOrd="0" destOrd="0" parTransId="{8A8B259E-0A29-4E3D-8431-AAF871D32B18}" sibTransId="{BA4C7DB6-E966-4F08-B856-BAFCE9C02C0C}"/>
    <dgm:cxn modelId="{20D30D8E-5168-4E76-96BC-222FB1FC8416}" type="presOf" srcId="{39F66BA4-9D2F-4BD2-9A58-3AA58D72CFCC}" destId="{449A5B00-41B8-48A9-9F5F-219825884A56}" srcOrd="0" destOrd="0" presId="urn:microsoft.com/office/officeart/2005/8/layout/list1"/>
    <dgm:cxn modelId="{D92FD032-29F1-4AB9-B82D-FB7D1C3F0E16}" srcId="{51F28511-4D78-441B-BA71-DBA91CFB5EC6}" destId="{3008A4B7-177A-4114-9445-A26559443A2F}" srcOrd="1" destOrd="0" parTransId="{B534FD2B-4F88-48CA-AB9A-B2BFB111C03F}" sibTransId="{9677F657-71D7-4CB3-A3E1-D3E9F4538E7D}"/>
    <dgm:cxn modelId="{E26178D7-67EC-4557-A5CC-08B2465858AC}" type="presParOf" srcId="{4217878C-5DD5-43AD-8AF7-00CA6A1B2D4F}" destId="{EF8E1580-6021-4DD2-9A8E-D190499A4B05}" srcOrd="0" destOrd="0" presId="urn:microsoft.com/office/officeart/2005/8/layout/list1"/>
    <dgm:cxn modelId="{B8C4BDD2-7E3F-4213-AD67-296DCA520CF2}" type="presParOf" srcId="{EF8E1580-6021-4DD2-9A8E-D190499A4B05}" destId="{CE4213B2-B58C-4F39-9769-3F584C3DD1AF}" srcOrd="0" destOrd="0" presId="urn:microsoft.com/office/officeart/2005/8/layout/list1"/>
    <dgm:cxn modelId="{B5DB4F76-20C4-49BB-BB07-A2EC65219012}" type="presParOf" srcId="{EF8E1580-6021-4DD2-9A8E-D190499A4B05}" destId="{3894CD17-56F2-42E0-BED8-7B72A54C9A0D}" srcOrd="1" destOrd="0" presId="urn:microsoft.com/office/officeart/2005/8/layout/list1"/>
    <dgm:cxn modelId="{2EAEC440-6B76-4D81-8FE7-0E06AF655478}" type="presParOf" srcId="{4217878C-5DD5-43AD-8AF7-00CA6A1B2D4F}" destId="{8700284E-4273-43AC-BDF6-8C7DC1E058E7}" srcOrd="1" destOrd="0" presId="urn:microsoft.com/office/officeart/2005/8/layout/list1"/>
    <dgm:cxn modelId="{29DB3F16-3AA0-441F-971A-8C5777114DC3}" type="presParOf" srcId="{4217878C-5DD5-43AD-8AF7-00CA6A1B2D4F}" destId="{3E75DEFC-ED93-4888-BE30-E2FE17743C92}" srcOrd="2" destOrd="0" presId="urn:microsoft.com/office/officeart/2005/8/layout/list1"/>
    <dgm:cxn modelId="{8D0D68FA-E2F1-453B-94FD-A96CC53D7044}" type="presParOf" srcId="{4217878C-5DD5-43AD-8AF7-00CA6A1B2D4F}" destId="{5C5ABF9D-FF76-4453-9299-90F050D7C418}" srcOrd="3" destOrd="0" presId="urn:microsoft.com/office/officeart/2005/8/layout/list1"/>
    <dgm:cxn modelId="{E7C46775-4484-4BDA-927D-C652BE17DA03}" type="presParOf" srcId="{4217878C-5DD5-43AD-8AF7-00CA6A1B2D4F}" destId="{768A1C78-5135-4601-9064-B6A3388C826D}" srcOrd="4" destOrd="0" presId="urn:microsoft.com/office/officeart/2005/8/layout/list1"/>
    <dgm:cxn modelId="{7DD24996-5AD3-4277-B6A4-3127269EF729}" type="presParOf" srcId="{768A1C78-5135-4601-9064-B6A3388C826D}" destId="{1AA9AB8D-6D36-47AA-A1BC-06C2852045FB}" srcOrd="0" destOrd="0" presId="urn:microsoft.com/office/officeart/2005/8/layout/list1"/>
    <dgm:cxn modelId="{3884B51E-0E1D-4196-AECC-D279EC30251D}" type="presParOf" srcId="{768A1C78-5135-4601-9064-B6A3388C826D}" destId="{6D9FA00E-EFDB-45CC-BC2D-3030A1584472}" srcOrd="1" destOrd="0" presId="urn:microsoft.com/office/officeart/2005/8/layout/list1"/>
    <dgm:cxn modelId="{765598A6-6379-428B-8607-29CF69B9E2DA}" type="presParOf" srcId="{4217878C-5DD5-43AD-8AF7-00CA6A1B2D4F}" destId="{F70D2EE5-E05C-47D2-B2AB-A3E82A80C7CD}" srcOrd="5" destOrd="0" presId="urn:microsoft.com/office/officeart/2005/8/layout/list1"/>
    <dgm:cxn modelId="{FF863A88-EA46-4BF0-AB9A-CDE6986EF994}" type="presParOf" srcId="{4217878C-5DD5-43AD-8AF7-00CA6A1B2D4F}" destId="{7A8CB361-8C7A-489E-B4FC-B783946C2A90}" srcOrd="6" destOrd="0" presId="urn:microsoft.com/office/officeart/2005/8/layout/list1"/>
    <dgm:cxn modelId="{1B5B31B9-84FB-4195-AE68-D52C955C1A9C}" type="presParOf" srcId="{4217878C-5DD5-43AD-8AF7-00CA6A1B2D4F}" destId="{563DA7CD-A1C1-4BAF-B653-9F4EA487794D}" srcOrd="7" destOrd="0" presId="urn:microsoft.com/office/officeart/2005/8/layout/list1"/>
    <dgm:cxn modelId="{A15AE9E4-86DA-45B8-8D9C-650F1FBE0FD2}" type="presParOf" srcId="{4217878C-5DD5-43AD-8AF7-00CA6A1B2D4F}" destId="{2A6D27A4-E7CE-41AD-B352-5C3887AFB4D1}" srcOrd="8" destOrd="0" presId="urn:microsoft.com/office/officeart/2005/8/layout/list1"/>
    <dgm:cxn modelId="{9D71D907-CCE7-467F-97DB-CC923DB7BD9A}" type="presParOf" srcId="{2A6D27A4-E7CE-41AD-B352-5C3887AFB4D1}" destId="{449A5B00-41B8-48A9-9F5F-219825884A56}" srcOrd="0" destOrd="0" presId="urn:microsoft.com/office/officeart/2005/8/layout/list1"/>
    <dgm:cxn modelId="{04546068-DDFC-44C3-A61D-F6E68F5BD9F2}" type="presParOf" srcId="{2A6D27A4-E7CE-41AD-B352-5C3887AFB4D1}" destId="{939BCAB5-5F2A-409A-BC95-298FE1965C3A}" srcOrd="1" destOrd="0" presId="urn:microsoft.com/office/officeart/2005/8/layout/list1"/>
    <dgm:cxn modelId="{E031E889-F70D-43B1-9B3F-E575F2FC9454}" type="presParOf" srcId="{4217878C-5DD5-43AD-8AF7-00CA6A1B2D4F}" destId="{E5CAED1C-88AD-49A8-88D5-300C5EEEB9CF}" srcOrd="9" destOrd="0" presId="urn:microsoft.com/office/officeart/2005/8/layout/list1"/>
    <dgm:cxn modelId="{021364B9-FBB3-4420-B7ED-EF1D764159B7}" type="presParOf" srcId="{4217878C-5DD5-43AD-8AF7-00CA6A1B2D4F}" destId="{A0B5E181-DE2B-4565-98C7-C8BCB922FC28}" srcOrd="10" destOrd="0" presId="urn:microsoft.com/office/officeart/2005/8/layout/list1"/>
    <dgm:cxn modelId="{BDFA78E9-3CC7-40FD-BC01-C1CA1A2518D1}" type="presParOf" srcId="{4217878C-5DD5-43AD-8AF7-00CA6A1B2D4F}" destId="{702B76EC-4550-4A83-877C-385775DA6315}" srcOrd="11" destOrd="0" presId="urn:microsoft.com/office/officeart/2005/8/layout/list1"/>
    <dgm:cxn modelId="{2F1AC61B-FB38-4296-9210-A3BCAD624505}" type="presParOf" srcId="{4217878C-5DD5-43AD-8AF7-00CA6A1B2D4F}" destId="{3393E3B1-4589-4869-AE72-367E83C190AC}" srcOrd="12" destOrd="0" presId="urn:microsoft.com/office/officeart/2005/8/layout/list1"/>
    <dgm:cxn modelId="{4D358B31-ED83-4077-861F-C677D0B9DD87}" type="presParOf" srcId="{3393E3B1-4589-4869-AE72-367E83C190AC}" destId="{D0FC506D-8061-47BC-96E3-810A86680C89}" srcOrd="0" destOrd="0" presId="urn:microsoft.com/office/officeart/2005/8/layout/list1"/>
    <dgm:cxn modelId="{046D7C86-7852-476D-BC48-6E164392563B}" type="presParOf" srcId="{3393E3B1-4589-4869-AE72-367E83C190AC}" destId="{0351F7DA-3836-45B5-AF57-DA1242A11726}" srcOrd="1" destOrd="0" presId="urn:microsoft.com/office/officeart/2005/8/layout/list1"/>
    <dgm:cxn modelId="{9E6BC047-348D-4689-8A42-6EEA1F77FF89}" type="presParOf" srcId="{4217878C-5DD5-43AD-8AF7-00CA6A1B2D4F}" destId="{A6D919BE-4FD2-4DDC-9492-B0C3347EFA83}" srcOrd="13" destOrd="0" presId="urn:microsoft.com/office/officeart/2005/8/layout/list1"/>
    <dgm:cxn modelId="{7A4C7BE8-B8C6-4E53-99C9-9AD0862CB671}" type="presParOf" srcId="{4217878C-5DD5-43AD-8AF7-00CA6A1B2D4F}" destId="{CB43D482-163B-4CF5-8B54-9F370020B20A}" srcOrd="14" destOrd="0" presId="urn:microsoft.com/office/officeart/2005/8/layout/list1"/>
    <dgm:cxn modelId="{5449E43E-BA85-4B2B-8F9F-6D6A7281F83B}" type="presParOf" srcId="{4217878C-5DD5-43AD-8AF7-00CA6A1B2D4F}" destId="{F4F6DCF5-4477-4E1C-8387-CA04AF4C70DD}" srcOrd="15" destOrd="0" presId="urn:microsoft.com/office/officeart/2005/8/layout/list1"/>
    <dgm:cxn modelId="{A00EFDF4-CC4D-4919-8358-8BF00D8D8091}" type="presParOf" srcId="{4217878C-5DD5-43AD-8AF7-00CA6A1B2D4F}" destId="{2A9DA3AE-E646-43BD-BBB4-19C4DE4770C3}" srcOrd="16" destOrd="0" presId="urn:microsoft.com/office/officeart/2005/8/layout/list1"/>
    <dgm:cxn modelId="{1BA62D5C-EE4B-4401-B180-26C0CAEF598C}" type="presParOf" srcId="{2A9DA3AE-E646-43BD-BBB4-19C4DE4770C3}" destId="{B1A1ACF1-583B-4121-ABE8-10BCD41607C1}" srcOrd="0" destOrd="0" presId="urn:microsoft.com/office/officeart/2005/8/layout/list1"/>
    <dgm:cxn modelId="{D48DDB29-CBF3-49A0-B82D-0E3241AB4D0A}" type="presParOf" srcId="{2A9DA3AE-E646-43BD-BBB4-19C4DE4770C3}" destId="{08AA3386-2F05-4BEF-A566-9F98F34F2082}" srcOrd="1" destOrd="0" presId="urn:microsoft.com/office/officeart/2005/8/layout/list1"/>
    <dgm:cxn modelId="{F88FD9AB-AFC6-412D-BE8D-5C7CEA9B941C}" type="presParOf" srcId="{4217878C-5DD5-43AD-8AF7-00CA6A1B2D4F}" destId="{501CF48C-EA20-4A51-9AF4-741ACF5AA5DC}" srcOrd="17" destOrd="0" presId="urn:microsoft.com/office/officeart/2005/8/layout/list1"/>
    <dgm:cxn modelId="{C76F8C0D-9A13-4B1E-A2CD-6DC7FEFAD739}" type="presParOf" srcId="{4217878C-5DD5-43AD-8AF7-00CA6A1B2D4F}" destId="{8B043270-F684-4B2D-94F1-FC5AA7E941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93EB9-0D52-4C55-B86A-7347BBFF55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6F7CB56-2DA4-451F-A8AE-3D8E981696E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/>
            <a:t>СТАТУС ОБРАЗОВАТЕЛЬНЫХ ОРГАНИЗАЦИЙ</a:t>
          </a:r>
          <a:endParaRPr lang="ru-RU" sz="2800" dirty="0">
            <a:latin typeface="Lucida Console" panose="020B0609040504020204" pitchFamily="49" charset="0"/>
          </a:endParaRPr>
        </a:p>
      </dgm:t>
    </dgm:pt>
    <dgm:pt modelId="{F6826B49-F8E9-4D22-A4C7-1E7D8E76F0CE}" type="parTrans" cxnId="{CA505096-5704-4E10-B95A-289C8004BE05}">
      <dgm:prSet/>
      <dgm:spPr/>
      <dgm:t>
        <a:bodyPr/>
        <a:lstStyle/>
        <a:p>
          <a:endParaRPr lang="ru-RU"/>
        </a:p>
      </dgm:t>
    </dgm:pt>
    <dgm:pt modelId="{8F31FD9B-3BD9-42AD-B4AE-051A3EAF2681}" type="sibTrans" cxnId="{CA505096-5704-4E10-B95A-289C8004BE05}">
      <dgm:prSet/>
      <dgm:spPr/>
      <dgm:t>
        <a:bodyPr/>
        <a:lstStyle/>
        <a:p>
          <a:endParaRPr lang="ru-RU"/>
        </a:p>
      </dgm:t>
    </dgm:pt>
    <dgm:pt modelId="{30725235-F495-4EA2-89FA-50D5AAA35D22}" type="pres">
      <dgm:prSet presAssocID="{1FB93EB9-0D52-4C55-B86A-7347BBFF5587}" presName="Name0" presStyleCnt="0">
        <dgm:presLayoutVars>
          <dgm:dir/>
          <dgm:animLvl val="lvl"/>
          <dgm:resizeHandles val="exact"/>
        </dgm:presLayoutVars>
      </dgm:prSet>
      <dgm:spPr/>
    </dgm:pt>
    <dgm:pt modelId="{B05F2C77-358E-4AE3-A11D-766FB0E03058}" type="pres">
      <dgm:prSet presAssocID="{86F7CB56-2DA4-451F-A8AE-3D8E981696EE}" presName="parTxOnly" presStyleLbl="node1" presStyleIdx="0" presStyleCnt="1" custScaleX="197231" custLinFactY="48972" custLinFactNeighborX="392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FDBCE-FB38-4143-82FF-2E6110F830DA}" type="presOf" srcId="{86F7CB56-2DA4-451F-A8AE-3D8E981696EE}" destId="{B05F2C77-358E-4AE3-A11D-766FB0E03058}" srcOrd="0" destOrd="0" presId="urn:microsoft.com/office/officeart/2005/8/layout/chevron1"/>
    <dgm:cxn modelId="{51AD9902-A7D3-4BCE-B40E-92F2EF8B2A6C}" type="presOf" srcId="{1FB93EB9-0D52-4C55-B86A-7347BBFF5587}" destId="{30725235-F495-4EA2-89FA-50D5AAA35D22}" srcOrd="0" destOrd="0" presId="urn:microsoft.com/office/officeart/2005/8/layout/chevron1"/>
    <dgm:cxn modelId="{CA505096-5704-4E10-B95A-289C8004BE05}" srcId="{1FB93EB9-0D52-4C55-B86A-7347BBFF5587}" destId="{86F7CB56-2DA4-451F-A8AE-3D8E981696EE}" srcOrd="0" destOrd="0" parTransId="{F6826B49-F8E9-4D22-A4C7-1E7D8E76F0CE}" sibTransId="{8F31FD9B-3BD9-42AD-B4AE-051A3EAF2681}"/>
    <dgm:cxn modelId="{B6B576F2-8240-4679-8A3A-7FBBAF9D69EC}" type="presParOf" srcId="{30725235-F495-4EA2-89FA-50D5AAA35D22}" destId="{B05F2C77-358E-4AE3-A11D-766FB0E0305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93EB9-0D52-4C55-B86A-7347BBFF55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6F7CB56-2DA4-451F-A8AE-3D8E981696E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/>
            <a:t>ЕДИНАЯ</a:t>
          </a:r>
          <a:r>
            <a:rPr lang="ru-RU" sz="3200" dirty="0"/>
            <a:t> система</a:t>
          </a:r>
          <a:r>
            <a:rPr lang="ru-RU" sz="3200" b="1" dirty="0"/>
            <a:t> КОНТРОЛЯ</a:t>
          </a:r>
          <a:r>
            <a:rPr lang="ru-RU" sz="3200" dirty="0"/>
            <a:t> и </a:t>
          </a:r>
          <a:r>
            <a:rPr lang="ru-RU" sz="3200" b="1" dirty="0"/>
            <a:t>ТРЕБОВАНИЙ</a:t>
          </a:r>
          <a:endParaRPr lang="ru-RU" sz="2800" dirty="0">
            <a:latin typeface="Lucida Console" panose="020B0609040504020204" pitchFamily="49" charset="0"/>
          </a:endParaRPr>
        </a:p>
      </dgm:t>
    </dgm:pt>
    <dgm:pt modelId="{F6826B49-F8E9-4D22-A4C7-1E7D8E76F0CE}" type="parTrans" cxnId="{CA505096-5704-4E10-B95A-289C8004BE05}">
      <dgm:prSet/>
      <dgm:spPr/>
      <dgm:t>
        <a:bodyPr/>
        <a:lstStyle/>
        <a:p>
          <a:endParaRPr lang="ru-RU"/>
        </a:p>
      </dgm:t>
    </dgm:pt>
    <dgm:pt modelId="{8F31FD9B-3BD9-42AD-B4AE-051A3EAF2681}" type="sibTrans" cxnId="{CA505096-5704-4E10-B95A-289C8004BE05}">
      <dgm:prSet/>
      <dgm:spPr/>
      <dgm:t>
        <a:bodyPr/>
        <a:lstStyle/>
        <a:p>
          <a:endParaRPr lang="ru-RU"/>
        </a:p>
      </dgm:t>
    </dgm:pt>
    <dgm:pt modelId="{30725235-F495-4EA2-89FA-50D5AAA35D22}" type="pres">
      <dgm:prSet presAssocID="{1FB93EB9-0D52-4C55-B86A-7347BBFF5587}" presName="Name0" presStyleCnt="0">
        <dgm:presLayoutVars>
          <dgm:dir/>
          <dgm:animLvl val="lvl"/>
          <dgm:resizeHandles val="exact"/>
        </dgm:presLayoutVars>
      </dgm:prSet>
      <dgm:spPr/>
    </dgm:pt>
    <dgm:pt modelId="{B05F2C77-358E-4AE3-A11D-766FB0E03058}" type="pres">
      <dgm:prSet presAssocID="{86F7CB56-2DA4-451F-A8AE-3D8E981696EE}" presName="parTxOnly" presStyleLbl="node1" presStyleIdx="0" presStyleCnt="1" custScaleX="197231" custLinFactY="77600" custLinFactNeighborX="245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FDBCE-FB38-4143-82FF-2E6110F830DA}" type="presOf" srcId="{86F7CB56-2DA4-451F-A8AE-3D8E981696EE}" destId="{B05F2C77-358E-4AE3-A11D-766FB0E03058}" srcOrd="0" destOrd="0" presId="urn:microsoft.com/office/officeart/2005/8/layout/chevron1"/>
    <dgm:cxn modelId="{51AD9902-A7D3-4BCE-B40E-92F2EF8B2A6C}" type="presOf" srcId="{1FB93EB9-0D52-4C55-B86A-7347BBFF5587}" destId="{30725235-F495-4EA2-89FA-50D5AAA35D22}" srcOrd="0" destOrd="0" presId="urn:microsoft.com/office/officeart/2005/8/layout/chevron1"/>
    <dgm:cxn modelId="{CA505096-5704-4E10-B95A-289C8004BE05}" srcId="{1FB93EB9-0D52-4C55-B86A-7347BBFF5587}" destId="{86F7CB56-2DA4-451F-A8AE-3D8E981696EE}" srcOrd="0" destOrd="0" parTransId="{F6826B49-F8E9-4D22-A4C7-1E7D8E76F0CE}" sibTransId="{8F31FD9B-3BD9-42AD-B4AE-051A3EAF2681}"/>
    <dgm:cxn modelId="{B6B576F2-8240-4679-8A3A-7FBBAF9D69EC}" type="presParOf" srcId="{30725235-F495-4EA2-89FA-50D5AAA35D22}" destId="{B05F2C77-358E-4AE3-A11D-766FB0E0305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62E6A-92B9-4931-B6D2-0602458BD904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4CCAEC-A8A0-4824-BBF5-A700CE314FE1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>
              <a:latin typeface="Arial Black" panose="020B0A04020102020204" pitchFamily="34" charset="0"/>
            </a:rPr>
            <a:t>Приказом директора НАЗНАЧЕНЫ ОТВЕТСТВЕННЫЕ ЛИЦА</a:t>
          </a:r>
        </a:p>
      </dgm:t>
    </dgm:pt>
    <dgm:pt modelId="{2DD3365D-C028-412F-86EE-4C217C93C096}" type="parTrans" cxnId="{DC1C51B6-8CC9-49DF-80EB-A655EE9535B0}">
      <dgm:prSet/>
      <dgm:spPr/>
      <dgm:t>
        <a:bodyPr/>
        <a:lstStyle/>
        <a:p>
          <a:endParaRPr lang="ru-RU"/>
        </a:p>
      </dgm:t>
    </dgm:pt>
    <dgm:pt modelId="{17D4C21B-476B-4911-80D4-5DD82D1589A9}" type="sibTrans" cxnId="{DC1C51B6-8CC9-49DF-80EB-A655EE9535B0}">
      <dgm:prSet/>
      <dgm:spPr/>
      <dgm:t>
        <a:bodyPr/>
        <a:lstStyle/>
        <a:p>
          <a:endParaRPr lang="ru-RU"/>
        </a:p>
      </dgm:t>
    </dgm:pt>
    <dgm:pt modelId="{69B79928-5B06-4F1E-B500-5505DF706EB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dirty="0">
              <a:latin typeface="Arial Black" panose="020B0A04020102020204" pitchFamily="34" charset="0"/>
            </a:rPr>
            <a:t>СОБСТВЕННИКОМ ОБЪЕКТА собственными силами СДЕЛАНА ОГРОМНАЯ РАБОТА</a:t>
          </a:r>
        </a:p>
      </dgm:t>
    </dgm:pt>
    <dgm:pt modelId="{A1F527B1-F0DD-477F-B24D-06B666E47B13}" type="parTrans" cxnId="{82ED1C2E-9526-4AE3-99C3-00F4A9454417}">
      <dgm:prSet/>
      <dgm:spPr/>
      <dgm:t>
        <a:bodyPr/>
        <a:lstStyle/>
        <a:p>
          <a:endParaRPr lang="ru-RU"/>
        </a:p>
      </dgm:t>
    </dgm:pt>
    <dgm:pt modelId="{36CF16DB-C0D9-4257-B264-846300CB4EE4}" type="sibTrans" cxnId="{82ED1C2E-9526-4AE3-99C3-00F4A9454417}">
      <dgm:prSet/>
      <dgm:spPr/>
      <dgm:t>
        <a:bodyPr/>
        <a:lstStyle/>
        <a:p>
          <a:endParaRPr lang="ru-RU"/>
        </a:p>
      </dgm:t>
    </dgm:pt>
    <dgm:pt modelId="{5EF93810-7DBA-4194-984C-8563C1FBFC3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dirty="0">
              <a:latin typeface="Arial Black" panose="020B0A04020102020204" pitchFamily="34" charset="0"/>
            </a:rPr>
            <a:t>СОГЛАСНО ПЛАНА МЕРОПРИЯТИЙ – ЗАМЕЧАНИЯ УСТРАНЕНЫ  </a:t>
          </a:r>
        </a:p>
        <a:p>
          <a:r>
            <a:rPr lang="ru-RU" sz="1800" dirty="0">
              <a:latin typeface="Arial Black" panose="020B0A04020102020204" pitchFamily="34" charset="0"/>
            </a:rPr>
            <a:t>В СРОК</a:t>
          </a:r>
        </a:p>
      </dgm:t>
    </dgm:pt>
    <dgm:pt modelId="{9110EF7B-EB55-41BC-9775-CBF0E9BE1272}" type="parTrans" cxnId="{59B51AC4-14D8-484F-82B3-FA8A89B9748F}">
      <dgm:prSet/>
      <dgm:spPr/>
      <dgm:t>
        <a:bodyPr/>
        <a:lstStyle/>
        <a:p>
          <a:endParaRPr lang="ru-RU"/>
        </a:p>
      </dgm:t>
    </dgm:pt>
    <dgm:pt modelId="{2632993D-0874-4F40-A68C-7275AC969E35}" type="sibTrans" cxnId="{59B51AC4-14D8-484F-82B3-FA8A89B9748F}">
      <dgm:prSet/>
      <dgm:spPr/>
      <dgm:t>
        <a:bodyPr/>
        <a:lstStyle/>
        <a:p>
          <a:endParaRPr lang="ru-RU"/>
        </a:p>
      </dgm:t>
    </dgm:pt>
    <dgm:pt modelId="{189DBFBB-2F92-4C91-BABD-F30042A5DCD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>
              <a:latin typeface="Arial Black" panose="020B0A04020102020204" pitchFamily="34" charset="0"/>
            </a:rPr>
            <a:t>Между нами и Собственником УТВЕРЖДЕН ПЛАН МЕРОПРИЯТИЙ по устранению нарушений</a:t>
          </a:r>
        </a:p>
      </dgm:t>
    </dgm:pt>
    <dgm:pt modelId="{B4DFCA79-A5BF-4506-A412-CFAB3DDB63F9}" type="parTrans" cxnId="{FBF09E2C-6F68-4C56-AC00-F08374FAD2FE}">
      <dgm:prSet/>
      <dgm:spPr/>
      <dgm:t>
        <a:bodyPr/>
        <a:lstStyle/>
        <a:p>
          <a:endParaRPr lang="ru-RU"/>
        </a:p>
      </dgm:t>
    </dgm:pt>
    <dgm:pt modelId="{781DCE00-5495-4B9A-9D2B-301FB0733212}" type="sibTrans" cxnId="{FBF09E2C-6F68-4C56-AC00-F08374FAD2FE}">
      <dgm:prSet/>
      <dgm:spPr/>
      <dgm:t>
        <a:bodyPr/>
        <a:lstStyle/>
        <a:p>
          <a:endParaRPr lang="ru-RU"/>
        </a:p>
      </dgm:t>
    </dgm:pt>
    <dgm:pt modelId="{5E8D4DFA-9E97-4D6C-B07B-D02082CD7C52}" type="pres">
      <dgm:prSet presAssocID="{B7F62E6A-92B9-4931-B6D2-0602458BD9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A5C92-4568-4944-90BA-CE8BA4407FEB}" type="pres">
      <dgm:prSet presAssocID="{189DBFBB-2F92-4C91-BABD-F30042A5DCDA}" presName="node" presStyleLbl="node1" presStyleIdx="0" presStyleCnt="4" custLinFactNeighborX="-36631" custLinFactNeighborY="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4B0D1-1206-4315-8100-25C365CB1FBA}" type="pres">
      <dgm:prSet presAssocID="{781DCE00-5495-4B9A-9D2B-301FB0733212}" presName="sibTrans" presStyleCnt="0"/>
      <dgm:spPr/>
    </dgm:pt>
    <dgm:pt modelId="{A14E56AC-0915-44A9-98A2-C97C4A30AB72}" type="pres">
      <dgm:prSet presAssocID="{E44CCAEC-A8A0-4824-BBF5-A700CE314FE1}" presName="node" presStyleLbl="node1" presStyleIdx="1" presStyleCnt="4" custLinFactNeighborX="32372" custLinFactNeighborY="-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1682A-C2F5-4253-8114-AAD050F141D5}" type="pres">
      <dgm:prSet presAssocID="{17D4C21B-476B-4911-80D4-5DD82D1589A9}" presName="sibTrans" presStyleCnt="0"/>
      <dgm:spPr/>
    </dgm:pt>
    <dgm:pt modelId="{76823259-501A-4655-B56B-D23208EFFB69}" type="pres">
      <dgm:prSet presAssocID="{69B79928-5B06-4F1E-B500-5505DF706E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59659-A83A-417D-A061-6CDFF4B8CC01}" type="pres">
      <dgm:prSet presAssocID="{36CF16DB-C0D9-4257-B264-846300CB4EE4}" presName="sibTrans" presStyleCnt="0"/>
      <dgm:spPr/>
    </dgm:pt>
    <dgm:pt modelId="{E8F50328-FE80-41E2-A9C4-52CFAFD7772D}" type="pres">
      <dgm:prSet presAssocID="{5EF93810-7DBA-4194-984C-8563C1FBFC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D5BE3-78EE-42F8-BAF2-B4017B81799C}" type="presOf" srcId="{E44CCAEC-A8A0-4824-BBF5-A700CE314FE1}" destId="{A14E56AC-0915-44A9-98A2-C97C4A30AB72}" srcOrd="0" destOrd="0" presId="urn:microsoft.com/office/officeart/2005/8/layout/hList6"/>
    <dgm:cxn modelId="{AFE712F5-EC23-4A91-964F-9FDFD3D9A4E5}" type="presOf" srcId="{189DBFBB-2F92-4C91-BABD-F30042A5DCDA}" destId="{1AAA5C92-4568-4944-90BA-CE8BA4407FEB}" srcOrd="0" destOrd="0" presId="urn:microsoft.com/office/officeart/2005/8/layout/hList6"/>
    <dgm:cxn modelId="{DC1C51B6-8CC9-49DF-80EB-A655EE9535B0}" srcId="{B7F62E6A-92B9-4931-B6D2-0602458BD904}" destId="{E44CCAEC-A8A0-4824-BBF5-A700CE314FE1}" srcOrd="1" destOrd="0" parTransId="{2DD3365D-C028-412F-86EE-4C217C93C096}" sibTransId="{17D4C21B-476B-4911-80D4-5DD82D1589A9}"/>
    <dgm:cxn modelId="{FBF09E2C-6F68-4C56-AC00-F08374FAD2FE}" srcId="{B7F62E6A-92B9-4931-B6D2-0602458BD904}" destId="{189DBFBB-2F92-4C91-BABD-F30042A5DCDA}" srcOrd="0" destOrd="0" parTransId="{B4DFCA79-A5BF-4506-A412-CFAB3DDB63F9}" sibTransId="{781DCE00-5495-4B9A-9D2B-301FB0733212}"/>
    <dgm:cxn modelId="{A0A8C6B8-C5F2-4863-9FE9-3F386C624F5A}" type="presOf" srcId="{5EF93810-7DBA-4194-984C-8563C1FBFC3B}" destId="{E8F50328-FE80-41E2-A9C4-52CFAFD7772D}" srcOrd="0" destOrd="0" presId="urn:microsoft.com/office/officeart/2005/8/layout/hList6"/>
    <dgm:cxn modelId="{593DE129-D158-43E7-9604-739A9047535C}" type="presOf" srcId="{69B79928-5B06-4F1E-B500-5505DF706EBD}" destId="{76823259-501A-4655-B56B-D23208EFFB69}" srcOrd="0" destOrd="0" presId="urn:microsoft.com/office/officeart/2005/8/layout/hList6"/>
    <dgm:cxn modelId="{59B51AC4-14D8-484F-82B3-FA8A89B9748F}" srcId="{B7F62E6A-92B9-4931-B6D2-0602458BD904}" destId="{5EF93810-7DBA-4194-984C-8563C1FBFC3B}" srcOrd="3" destOrd="0" parTransId="{9110EF7B-EB55-41BC-9775-CBF0E9BE1272}" sibTransId="{2632993D-0874-4F40-A68C-7275AC969E35}"/>
    <dgm:cxn modelId="{82ED1C2E-9526-4AE3-99C3-00F4A9454417}" srcId="{B7F62E6A-92B9-4931-B6D2-0602458BD904}" destId="{69B79928-5B06-4F1E-B500-5505DF706EBD}" srcOrd="2" destOrd="0" parTransId="{A1F527B1-F0DD-477F-B24D-06B666E47B13}" sibTransId="{36CF16DB-C0D9-4257-B264-846300CB4EE4}"/>
    <dgm:cxn modelId="{6501BD58-C90B-42A0-90E5-9E408F9DD76A}" type="presOf" srcId="{B7F62E6A-92B9-4931-B6D2-0602458BD904}" destId="{5E8D4DFA-9E97-4D6C-B07B-D02082CD7C52}" srcOrd="0" destOrd="0" presId="urn:microsoft.com/office/officeart/2005/8/layout/hList6"/>
    <dgm:cxn modelId="{EB97913D-A8CF-4C7F-881D-D8704707CFBA}" type="presParOf" srcId="{5E8D4DFA-9E97-4D6C-B07B-D02082CD7C52}" destId="{1AAA5C92-4568-4944-90BA-CE8BA4407FEB}" srcOrd="0" destOrd="0" presId="urn:microsoft.com/office/officeart/2005/8/layout/hList6"/>
    <dgm:cxn modelId="{6E98E7A9-20B1-420B-A017-D04108295ECB}" type="presParOf" srcId="{5E8D4DFA-9E97-4D6C-B07B-D02082CD7C52}" destId="{8934B0D1-1206-4315-8100-25C365CB1FBA}" srcOrd="1" destOrd="0" presId="urn:microsoft.com/office/officeart/2005/8/layout/hList6"/>
    <dgm:cxn modelId="{41DB7D09-E7F7-48FC-A028-42C250DAA5C0}" type="presParOf" srcId="{5E8D4DFA-9E97-4D6C-B07B-D02082CD7C52}" destId="{A14E56AC-0915-44A9-98A2-C97C4A30AB72}" srcOrd="2" destOrd="0" presId="urn:microsoft.com/office/officeart/2005/8/layout/hList6"/>
    <dgm:cxn modelId="{FFEB9034-0543-470D-BCEC-DFA867427822}" type="presParOf" srcId="{5E8D4DFA-9E97-4D6C-B07B-D02082CD7C52}" destId="{8711682A-C2F5-4253-8114-AAD050F141D5}" srcOrd="3" destOrd="0" presId="urn:microsoft.com/office/officeart/2005/8/layout/hList6"/>
    <dgm:cxn modelId="{C46D5ACA-B4DB-4E93-97C6-770695FDD45A}" type="presParOf" srcId="{5E8D4DFA-9E97-4D6C-B07B-D02082CD7C52}" destId="{76823259-501A-4655-B56B-D23208EFFB69}" srcOrd="4" destOrd="0" presId="urn:microsoft.com/office/officeart/2005/8/layout/hList6"/>
    <dgm:cxn modelId="{60786CCB-DE63-4878-BC4A-12B49AAE75F8}" type="presParOf" srcId="{5E8D4DFA-9E97-4D6C-B07B-D02082CD7C52}" destId="{31059659-A83A-417D-A061-6CDFF4B8CC01}" srcOrd="5" destOrd="0" presId="urn:microsoft.com/office/officeart/2005/8/layout/hList6"/>
    <dgm:cxn modelId="{E24CEA2A-A9D0-46F8-858C-B41931FB34DA}" type="presParOf" srcId="{5E8D4DFA-9E97-4D6C-B07B-D02082CD7C52}" destId="{E8F50328-FE80-41E2-A9C4-52CFAFD777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1C36D0-5552-425F-81A3-3C21EA5AC598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D2ACAEB0-3CCC-49F6-B1BD-8E843E0BD4E3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50" b="1" dirty="0">
              <a:latin typeface="Arial Black" panose="020B0A04020102020204" pitchFamily="34" charset="0"/>
            </a:rPr>
            <a:t>Совместная работа Министерства спорта КК                  с Министерством                 образования КК</a:t>
          </a:r>
          <a:r>
            <a:rPr lang="ru-RU" sz="1850" dirty="0">
              <a:latin typeface="Arial Black" panose="020B0A04020102020204" pitchFamily="34" charset="0"/>
            </a:rPr>
            <a:t> </a:t>
          </a:r>
        </a:p>
      </dgm:t>
    </dgm:pt>
    <dgm:pt modelId="{4766EB06-17E0-4942-8879-6EFD7DA7960F}" type="parTrans" cxnId="{EECBF5BF-CCBD-45DB-96EF-EE32F7260BEB}">
      <dgm:prSet/>
      <dgm:spPr/>
      <dgm:t>
        <a:bodyPr/>
        <a:lstStyle/>
        <a:p>
          <a:endParaRPr lang="ru-RU"/>
        </a:p>
      </dgm:t>
    </dgm:pt>
    <dgm:pt modelId="{330C25DE-2FE9-4AA9-B661-E040CF2C8CE4}" type="sibTrans" cxnId="{EECBF5BF-CCBD-45DB-96EF-EE32F7260BEB}">
      <dgm:prSet/>
      <dgm:spPr/>
      <dgm:t>
        <a:bodyPr/>
        <a:lstStyle/>
        <a:p>
          <a:endParaRPr lang="ru-RU"/>
        </a:p>
      </dgm:t>
    </dgm:pt>
    <dgm:pt modelId="{74EB9B50-8F7A-45C2-97E3-A12684A40AD4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000" b="1" dirty="0">
              <a:latin typeface="Arial Black" panose="020B0A04020102020204" pitchFamily="34" charset="0"/>
            </a:rPr>
            <a:t>С декабря 2022 года этап прохождения получения ВРЕМЕННОЙ лицензии</a:t>
          </a:r>
          <a:endParaRPr lang="ru-RU" sz="2000" dirty="0">
            <a:latin typeface="Arial Black" panose="020B0A04020102020204" pitchFamily="34" charset="0"/>
          </a:endParaRPr>
        </a:p>
      </dgm:t>
    </dgm:pt>
    <dgm:pt modelId="{E5CDA799-E5C5-41FB-8C6A-ECD398F0E258}" type="parTrans" cxnId="{D6280C72-0233-4E3F-9C83-60D49F423BB6}">
      <dgm:prSet/>
      <dgm:spPr/>
      <dgm:t>
        <a:bodyPr/>
        <a:lstStyle/>
        <a:p>
          <a:endParaRPr lang="ru-RU"/>
        </a:p>
      </dgm:t>
    </dgm:pt>
    <dgm:pt modelId="{1B43B583-049F-4415-B92E-79BC2F782320}" type="sibTrans" cxnId="{D6280C72-0233-4E3F-9C83-60D49F423BB6}">
      <dgm:prSet/>
      <dgm:spPr/>
      <dgm:t>
        <a:bodyPr/>
        <a:lstStyle/>
        <a:p>
          <a:endParaRPr lang="ru-RU"/>
        </a:p>
      </dgm:t>
    </dgm:pt>
    <dgm:pt modelId="{7B993E33-02AC-4D28-A47E-72B115268693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9 января 2023 года </a:t>
          </a:r>
        </a:p>
        <a:p>
          <a:r>
            <a: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ВРЕМЕННАЯ ЛИЦЕНЗИЯ НАМИ БЫЛА</a:t>
          </a:r>
          <a:r>
            <a: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ПОЛУЧЕНА</a:t>
          </a:r>
          <a:endParaRPr lang="ru-RU" sz="24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5A176587-3777-421D-A1B4-F957E6EB559D}" type="parTrans" cxnId="{F1C424A0-CCCB-4C71-8F70-43EED0BEFA40}">
      <dgm:prSet/>
      <dgm:spPr/>
      <dgm:t>
        <a:bodyPr/>
        <a:lstStyle/>
        <a:p>
          <a:endParaRPr lang="ru-RU"/>
        </a:p>
      </dgm:t>
    </dgm:pt>
    <dgm:pt modelId="{87FFB174-8679-4948-BE36-F7E02E358299}" type="sibTrans" cxnId="{F1C424A0-CCCB-4C71-8F70-43EED0BEFA40}">
      <dgm:prSet/>
      <dgm:spPr/>
      <dgm:t>
        <a:bodyPr/>
        <a:lstStyle/>
        <a:p>
          <a:endParaRPr lang="ru-RU"/>
        </a:p>
      </dgm:t>
    </dgm:pt>
    <dgm:pt modelId="{C15E67AA-5CAE-4DD8-BE34-EE7100866E95}" type="pres">
      <dgm:prSet presAssocID="{B31C36D0-5552-425F-81A3-3C21EA5AC598}" presName="compositeShape" presStyleCnt="0">
        <dgm:presLayoutVars>
          <dgm:dir/>
          <dgm:resizeHandles/>
        </dgm:presLayoutVars>
      </dgm:prSet>
      <dgm:spPr/>
    </dgm:pt>
    <dgm:pt modelId="{2552B05C-DC9A-4035-BA7A-7ED260092B7B}" type="pres">
      <dgm:prSet presAssocID="{B31C36D0-5552-425F-81A3-3C21EA5AC598}" presName="pyramid" presStyleLbl="node1" presStyleIdx="0" presStyleCnt="1" custLinFactNeighborX="-466" custLinFactNeighborY="-129"/>
      <dgm:spPr>
        <a:solidFill>
          <a:schemeClr val="accent1">
            <a:lumMod val="75000"/>
          </a:schemeClr>
        </a:solidFill>
      </dgm:spPr>
    </dgm:pt>
    <dgm:pt modelId="{592DA58A-DD46-4C99-91FD-2C3110896311}" type="pres">
      <dgm:prSet presAssocID="{B31C36D0-5552-425F-81A3-3C21EA5AC598}" presName="theList" presStyleCnt="0"/>
      <dgm:spPr/>
    </dgm:pt>
    <dgm:pt modelId="{8E43888B-EC05-4FDB-A531-B6B528B98FE7}" type="pres">
      <dgm:prSet presAssocID="{D2ACAEB0-3CCC-49F6-B1BD-8E843E0BD4E3}" presName="aNode" presStyleLbl="fgAcc1" presStyleIdx="0" presStyleCnt="3" custScaleX="149140" custLinFactNeighborX="24583" custLinFactNeighborY="-2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4139-92DE-4F0A-9AA9-79D0D034B953}" type="pres">
      <dgm:prSet presAssocID="{D2ACAEB0-3CCC-49F6-B1BD-8E843E0BD4E3}" presName="aSpace" presStyleCnt="0"/>
      <dgm:spPr/>
    </dgm:pt>
    <dgm:pt modelId="{44180CF2-935E-4AAC-B10A-AAE8C02848AB}" type="pres">
      <dgm:prSet presAssocID="{74EB9B50-8F7A-45C2-97E3-A12684A40AD4}" presName="aNode" presStyleLbl="fgAcc1" presStyleIdx="1" presStyleCnt="3" custScaleX="147269" custLinFactNeighborX="2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10909-437F-4770-A94A-20319E8B8F7C}" type="pres">
      <dgm:prSet presAssocID="{74EB9B50-8F7A-45C2-97E3-A12684A40AD4}" presName="aSpace" presStyleCnt="0"/>
      <dgm:spPr/>
    </dgm:pt>
    <dgm:pt modelId="{F8AC5231-6848-409F-B463-FD4A610F171C}" type="pres">
      <dgm:prSet presAssocID="{7B993E33-02AC-4D28-A47E-72B115268693}" presName="aNode" presStyleLbl="fgAcc1" presStyleIdx="2" presStyleCnt="3" custScaleX="147269" custLinFactNeighborX="2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5536E-5057-425D-818D-B32AAFADA853}" type="pres">
      <dgm:prSet presAssocID="{7B993E33-02AC-4D28-A47E-72B115268693}" presName="aSpace" presStyleCnt="0"/>
      <dgm:spPr/>
    </dgm:pt>
  </dgm:ptLst>
  <dgm:cxnLst>
    <dgm:cxn modelId="{D6280C72-0233-4E3F-9C83-60D49F423BB6}" srcId="{B31C36D0-5552-425F-81A3-3C21EA5AC598}" destId="{74EB9B50-8F7A-45C2-97E3-A12684A40AD4}" srcOrd="1" destOrd="0" parTransId="{E5CDA799-E5C5-41FB-8C6A-ECD398F0E258}" sibTransId="{1B43B583-049F-4415-B92E-79BC2F782320}"/>
    <dgm:cxn modelId="{CA212792-640A-4DE5-9F00-B296B4CFE109}" type="presOf" srcId="{D2ACAEB0-3CCC-49F6-B1BD-8E843E0BD4E3}" destId="{8E43888B-EC05-4FDB-A531-B6B528B98FE7}" srcOrd="0" destOrd="0" presId="urn:microsoft.com/office/officeart/2005/8/layout/pyramid2"/>
    <dgm:cxn modelId="{C53D4007-437A-47B8-BB2A-D74316DF7CCB}" type="presOf" srcId="{7B993E33-02AC-4D28-A47E-72B115268693}" destId="{F8AC5231-6848-409F-B463-FD4A610F171C}" srcOrd="0" destOrd="0" presId="urn:microsoft.com/office/officeart/2005/8/layout/pyramid2"/>
    <dgm:cxn modelId="{F1C424A0-CCCB-4C71-8F70-43EED0BEFA40}" srcId="{B31C36D0-5552-425F-81A3-3C21EA5AC598}" destId="{7B993E33-02AC-4D28-A47E-72B115268693}" srcOrd="2" destOrd="0" parTransId="{5A176587-3777-421D-A1B4-F957E6EB559D}" sibTransId="{87FFB174-8679-4948-BE36-F7E02E358299}"/>
    <dgm:cxn modelId="{0FC4B9C8-E5BB-4D7E-9DAA-C9E2237D52B9}" type="presOf" srcId="{B31C36D0-5552-425F-81A3-3C21EA5AC598}" destId="{C15E67AA-5CAE-4DD8-BE34-EE7100866E95}" srcOrd="0" destOrd="0" presId="urn:microsoft.com/office/officeart/2005/8/layout/pyramid2"/>
    <dgm:cxn modelId="{EECBF5BF-CCBD-45DB-96EF-EE32F7260BEB}" srcId="{B31C36D0-5552-425F-81A3-3C21EA5AC598}" destId="{D2ACAEB0-3CCC-49F6-B1BD-8E843E0BD4E3}" srcOrd="0" destOrd="0" parTransId="{4766EB06-17E0-4942-8879-6EFD7DA7960F}" sibTransId="{330C25DE-2FE9-4AA9-B661-E040CF2C8CE4}"/>
    <dgm:cxn modelId="{70605DAE-F127-471A-ABF2-9070B44E427E}" type="presOf" srcId="{74EB9B50-8F7A-45C2-97E3-A12684A40AD4}" destId="{44180CF2-935E-4AAC-B10A-AAE8C02848AB}" srcOrd="0" destOrd="0" presId="urn:microsoft.com/office/officeart/2005/8/layout/pyramid2"/>
    <dgm:cxn modelId="{F36DBC24-8526-448C-B791-588D51F31C28}" type="presParOf" srcId="{C15E67AA-5CAE-4DD8-BE34-EE7100866E95}" destId="{2552B05C-DC9A-4035-BA7A-7ED260092B7B}" srcOrd="0" destOrd="0" presId="urn:microsoft.com/office/officeart/2005/8/layout/pyramid2"/>
    <dgm:cxn modelId="{2D93E041-2BFF-4845-AA18-6AB611D8E4C8}" type="presParOf" srcId="{C15E67AA-5CAE-4DD8-BE34-EE7100866E95}" destId="{592DA58A-DD46-4C99-91FD-2C3110896311}" srcOrd="1" destOrd="0" presId="urn:microsoft.com/office/officeart/2005/8/layout/pyramid2"/>
    <dgm:cxn modelId="{0C93EE62-9150-4507-A41A-AD08015BA8E6}" type="presParOf" srcId="{592DA58A-DD46-4C99-91FD-2C3110896311}" destId="{8E43888B-EC05-4FDB-A531-B6B528B98FE7}" srcOrd="0" destOrd="0" presId="urn:microsoft.com/office/officeart/2005/8/layout/pyramid2"/>
    <dgm:cxn modelId="{05884360-C887-4398-8CD4-F9F3C7E76F88}" type="presParOf" srcId="{592DA58A-DD46-4C99-91FD-2C3110896311}" destId="{5B7F4139-92DE-4F0A-9AA9-79D0D034B953}" srcOrd="1" destOrd="0" presId="urn:microsoft.com/office/officeart/2005/8/layout/pyramid2"/>
    <dgm:cxn modelId="{374E7E00-B611-4604-AA6C-4D810251771C}" type="presParOf" srcId="{592DA58A-DD46-4C99-91FD-2C3110896311}" destId="{44180CF2-935E-4AAC-B10A-AAE8C02848AB}" srcOrd="2" destOrd="0" presId="urn:microsoft.com/office/officeart/2005/8/layout/pyramid2"/>
    <dgm:cxn modelId="{4C585623-4545-47EB-92B6-2CC1B62AC57F}" type="presParOf" srcId="{592DA58A-DD46-4C99-91FD-2C3110896311}" destId="{1A910909-437F-4770-A94A-20319E8B8F7C}" srcOrd="3" destOrd="0" presId="urn:microsoft.com/office/officeart/2005/8/layout/pyramid2"/>
    <dgm:cxn modelId="{8408906C-A858-42D6-855C-CB2BEEE2A4AA}" type="presParOf" srcId="{592DA58A-DD46-4C99-91FD-2C3110896311}" destId="{F8AC5231-6848-409F-B463-FD4A610F171C}" srcOrd="4" destOrd="0" presId="urn:microsoft.com/office/officeart/2005/8/layout/pyramid2"/>
    <dgm:cxn modelId="{E5933138-36F0-49C1-982E-2DB664C3A7B7}" type="presParOf" srcId="{592DA58A-DD46-4C99-91FD-2C3110896311}" destId="{5BA5536E-5057-425D-818D-B32AAFADA85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8C7E9-5AD6-4806-9CB3-63869EE58AB3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653B8-F71F-4CC9-A0D9-0CD50B8BD3EC}">
      <dgm:prSet phldrT="[Текст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Arial Black" panose="020B0A04020102020204" pitchFamily="34" charset="0"/>
            </a:rPr>
            <a:t>ПРОБЛЕМА</a:t>
          </a:r>
        </a:p>
      </dgm:t>
    </dgm:pt>
    <dgm:pt modelId="{6F2D1151-A830-42BE-87F2-4168CEB1866E}" type="parTrans" cxnId="{64B3EE50-DE11-470D-8AC5-024FC5AA648A}">
      <dgm:prSet/>
      <dgm:spPr/>
      <dgm:t>
        <a:bodyPr/>
        <a:lstStyle/>
        <a:p>
          <a:endParaRPr lang="ru-RU"/>
        </a:p>
      </dgm:t>
    </dgm:pt>
    <dgm:pt modelId="{7C5BC47A-FF4E-4613-95EC-F8345FEAF54F}" type="sibTrans" cxnId="{64B3EE50-DE11-470D-8AC5-024FC5AA648A}">
      <dgm:prSet/>
      <dgm:spPr/>
      <dgm:t>
        <a:bodyPr/>
        <a:lstStyle/>
        <a:p>
          <a:endParaRPr lang="ru-RU"/>
        </a:p>
      </dgm:t>
    </dgm:pt>
    <dgm:pt modelId="{F4CCA6F4-550B-4519-8332-E2C62AAA634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Arial Black" panose="020B0A04020102020204" pitchFamily="34" charset="0"/>
            </a:rPr>
            <a:t>ПРОБЛЕМА</a:t>
          </a:r>
        </a:p>
      </dgm:t>
    </dgm:pt>
    <dgm:pt modelId="{5B2B4795-C859-491F-8257-0ED98C0904E4}" type="parTrans" cxnId="{58F88D07-7E2A-4625-8261-CBECE25B40EF}">
      <dgm:prSet/>
      <dgm:spPr/>
      <dgm:t>
        <a:bodyPr/>
        <a:lstStyle/>
        <a:p>
          <a:endParaRPr lang="ru-RU"/>
        </a:p>
      </dgm:t>
    </dgm:pt>
    <dgm:pt modelId="{1CAB15F0-83B0-42C2-9826-137AF60C18A2}" type="sibTrans" cxnId="{58F88D07-7E2A-4625-8261-CBECE25B40EF}">
      <dgm:prSet/>
      <dgm:spPr/>
      <dgm:t>
        <a:bodyPr/>
        <a:lstStyle/>
        <a:p>
          <a:endParaRPr lang="ru-RU"/>
        </a:p>
      </dgm:t>
    </dgm:pt>
    <dgm:pt modelId="{8D3C3143-732F-4332-A545-3BB2AE88B8C7}">
      <dgm:prSet/>
      <dgm:spPr/>
      <dgm:t>
        <a:bodyPr/>
        <a:lstStyle/>
        <a:p>
          <a:pPr algn="l"/>
          <a:r>
            <a:rPr lang="ru-RU" dirty="0"/>
            <a:t>система               ИС АКНДПП,        не была готова</a:t>
          </a:r>
        </a:p>
      </dgm:t>
    </dgm:pt>
    <dgm:pt modelId="{1F6B340A-812F-43E7-B15F-AF17C2F44FC8}" type="parTrans" cxnId="{4E2AAA7B-7984-40BE-B070-E30A92EF776A}">
      <dgm:prSet/>
      <dgm:spPr/>
      <dgm:t>
        <a:bodyPr/>
        <a:lstStyle/>
        <a:p>
          <a:endParaRPr lang="ru-RU"/>
        </a:p>
      </dgm:t>
    </dgm:pt>
    <dgm:pt modelId="{118FAC84-8BE5-431D-82DF-65BC8A80B635}" type="sibTrans" cxnId="{4E2AAA7B-7984-40BE-B070-E30A92EF776A}">
      <dgm:prSet/>
      <dgm:spPr/>
      <dgm:t>
        <a:bodyPr/>
        <a:lstStyle/>
        <a:p>
          <a:endParaRPr lang="ru-RU"/>
        </a:p>
      </dgm:t>
    </dgm:pt>
    <dgm:pt modelId="{E37EC9CC-C4BE-4515-8EC5-DE0B5EA3080E}">
      <dgm:prSet/>
      <dgm:spPr/>
      <dgm:t>
        <a:bodyPr/>
        <a:lstStyle/>
        <a:p>
          <a:r>
            <a:rPr lang="ru-RU" dirty="0"/>
            <a:t>несовместимость браузера </a:t>
          </a:r>
          <a:r>
            <a:rPr lang="ru-RU" dirty="0" err="1"/>
            <a:t>Яндекс.Браузер</a:t>
          </a:r>
          <a:endParaRPr lang="ru-RU" dirty="0"/>
        </a:p>
      </dgm:t>
    </dgm:pt>
    <dgm:pt modelId="{7A39B6EF-2C79-4CE4-8A09-EDD28D217E5E}" type="parTrans" cxnId="{EB109D25-659D-4486-A009-4212388483CC}">
      <dgm:prSet/>
      <dgm:spPr/>
      <dgm:t>
        <a:bodyPr/>
        <a:lstStyle/>
        <a:p>
          <a:endParaRPr lang="ru-RU"/>
        </a:p>
      </dgm:t>
    </dgm:pt>
    <dgm:pt modelId="{9ED24E2B-BD38-42F3-9847-198584BCA798}" type="sibTrans" cxnId="{EB109D25-659D-4486-A009-4212388483CC}">
      <dgm:prSet/>
      <dgm:spPr/>
      <dgm:t>
        <a:bodyPr/>
        <a:lstStyle/>
        <a:p>
          <a:endParaRPr lang="ru-RU"/>
        </a:p>
      </dgm:t>
    </dgm:pt>
    <dgm:pt modelId="{DB105CA7-8675-473E-ACAE-4A4EFCE3AFA1}" type="pres">
      <dgm:prSet presAssocID="{EBE8C7E9-5AD6-4806-9CB3-63869EE58A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AFCC5-705B-462F-BD75-E118FBBB95C6}" type="pres">
      <dgm:prSet presAssocID="{186653B8-F71F-4CC9-A0D9-0CD50B8BD3EC}" presName="composite" presStyleCnt="0"/>
      <dgm:spPr/>
    </dgm:pt>
    <dgm:pt modelId="{E90601BE-C653-4CA4-89B9-F6C2CFFE063A}" type="pres">
      <dgm:prSet presAssocID="{186653B8-F71F-4CC9-A0D9-0CD50B8BD3EC}" presName="parTx" presStyleLbl="alignNode1" presStyleIdx="0" presStyleCnt="2" custScaleX="100126" custLinFactNeighborX="314" custLinFactNeighborY="12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3EBF4-6AD8-44FE-8060-21A00EF4E407}" type="pres">
      <dgm:prSet presAssocID="{186653B8-F71F-4CC9-A0D9-0CD50B8BD3E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5212B-F217-4A18-AB8C-28088A5E77AE}" type="pres">
      <dgm:prSet presAssocID="{7C5BC47A-FF4E-4613-95EC-F8345FEAF54F}" presName="space" presStyleCnt="0"/>
      <dgm:spPr/>
    </dgm:pt>
    <dgm:pt modelId="{60A038B1-F844-4128-A3C7-8F3A4EB415B7}" type="pres">
      <dgm:prSet presAssocID="{F4CCA6F4-550B-4519-8332-E2C62AAA634F}" presName="composite" presStyleCnt="0"/>
      <dgm:spPr/>
    </dgm:pt>
    <dgm:pt modelId="{18F6F634-BC2E-42C1-8B9F-B5F1DC497142}" type="pres">
      <dgm:prSet presAssocID="{F4CCA6F4-550B-4519-8332-E2C62AAA634F}" presName="parTx" presStyleLbl="alignNode1" presStyleIdx="1" presStyleCnt="2" custLinFactNeighborX="314" custLinFactNeighborY="12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C0A2F-4308-45C6-9959-7E8CE8223FEA}" type="pres">
      <dgm:prSet presAssocID="{F4CCA6F4-550B-4519-8332-E2C62AAA634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3EE50-DE11-470D-8AC5-024FC5AA648A}" srcId="{EBE8C7E9-5AD6-4806-9CB3-63869EE58AB3}" destId="{186653B8-F71F-4CC9-A0D9-0CD50B8BD3EC}" srcOrd="0" destOrd="0" parTransId="{6F2D1151-A830-42BE-87F2-4168CEB1866E}" sibTransId="{7C5BC47A-FF4E-4613-95EC-F8345FEAF54F}"/>
    <dgm:cxn modelId="{EB109D25-659D-4486-A009-4212388483CC}" srcId="{F4CCA6F4-550B-4519-8332-E2C62AAA634F}" destId="{E37EC9CC-C4BE-4515-8EC5-DE0B5EA3080E}" srcOrd="0" destOrd="0" parTransId="{7A39B6EF-2C79-4CE4-8A09-EDD28D217E5E}" sibTransId="{9ED24E2B-BD38-42F3-9847-198584BCA798}"/>
    <dgm:cxn modelId="{F3251B5E-2A48-4570-A8C9-31112FE896A4}" type="presOf" srcId="{E37EC9CC-C4BE-4515-8EC5-DE0B5EA3080E}" destId="{2DEC0A2F-4308-45C6-9959-7E8CE8223FEA}" srcOrd="0" destOrd="0" presId="urn:microsoft.com/office/officeart/2005/8/layout/hList1"/>
    <dgm:cxn modelId="{58F88D07-7E2A-4625-8261-CBECE25B40EF}" srcId="{EBE8C7E9-5AD6-4806-9CB3-63869EE58AB3}" destId="{F4CCA6F4-550B-4519-8332-E2C62AAA634F}" srcOrd="1" destOrd="0" parTransId="{5B2B4795-C859-491F-8257-0ED98C0904E4}" sibTransId="{1CAB15F0-83B0-42C2-9826-137AF60C18A2}"/>
    <dgm:cxn modelId="{C01D4107-BCE9-406F-B264-DACEF3E971F2}" type="presOf" srcId="{F4CCA6F4-550B-4519-8332-E2C62AAA634F}" destId="{18F6F634-BC2E-42C1-8B9F-B5F1DC497142}" srcOrd="0" destOrd="0" presId="urn:microsoft.com/office/officeart/2005/8/layout/hList1"/>
    <dgm:cxn modelId="{F2DD869A-D2E9-40AD-8E91-5035E551ED0F}" type="presOf" srcId="{186653B8-F71F-4CC9-A0D9-0CD50B8BD3EC}" destId="{E90601BE-C653-4CA4-89B9-F6C2CFFE063A}" srcOrd="0" destOrd="0" presId="urn:microsoft.com/office/officeart/2005/8/layout/hList1"/>
    <dgm:cxn modelId="{A07C8BD8-DD84-4E1E-ACA7-6AB4462D4DBF}" type="presOf" srcId="{EBE8C7E9-5AD6-4806-9CB3-63869EE58AB3}" destId="{DB105CA7-8675-473E-ACAE-4A4EFCE3AFA1}" srcOrd="0" destOrd="0" presId="urn:microsoft.com/office/officeart/2005/8/layout/hList1"/>
    <dgm:cxn modelId="{1205D75F-A2C2-4821-94E5-850CBAEED4CC}" type="presOf" srcId="{8D3C3143-732F-4332-A545-3BB2AE88B8C7}" destId="{10C3EBF4-6AD8-44FE-8060-21A00EF4E407}" srcOrd="0" destOrd="0" presId="urn:microsoft.com/office/officeart/2005/8/layout/hList1"/>
    <dgm:cxn modelId="{4E2AAA7B-7984-40BE-B070-E30A92EF776A}" srcId="{186653B8-F71F-4CC9-A0D9-0CD50B8BD3EC}" destId="{8D3C3143-732F-4332-A545-3BB2AE88B8C7}" srcOrd="0" destOrd="0" parTransId="{1F6B340A-812F-43E7-B15F-AF17C2F44FC8}" sibTransId="{118FAC84-8BE5-431D-82DF-65BC8A80B635}"/>
    <dgm:cxn modelId="{55EAEC1C-D5F2-4C36-BD37-FBA5561DD15B}" type="presParOf" srcId="{DB105CA7-8675-473E-ACAE-4A4EFCE3AFA1}" destId="{0E9AFCC5-705B-462F-BD75-E118FBBB95C6}" srcOrd="0" destOrd="0" presId="urn:microsoft.com/office/officeart/2005/8/layout/hList1"/>
    <dgm:cxn modelId="{E2BAB0E6-9CE1-4451-9F6D-8D5BA430AA41}" type="presParOf" srcId="{0E9AFCC5-705B-462F-BD75-E118FBBB95C6}" destId="{E90601BE-C653-4CA4-89B9-F6C2CFFE063A}" srcOrd="0" destOrd="0" presId="urn:microsoft.com/office/officeart/2005/8/layout/hList1"/>
    <dgm:cxn modelId="{20E45B10-CDF2-41CD-BF30-923AF2CBD3C4}" type="presParOf" srcId="{0E9AFCC5-705B-462F-BD75-E118FBBB95C6}" destId="{10C3EBF4-6AD8-44FE-8060-21A00EF4E407}" srcOrd="1" destOrd="0" presId="urn:microsoft.com/office/officeart/2005/8/layout/hList1"/>
    <dgm:cxn modelId="{82A119BA-7D01-441B-9A09-22B2F2D00B6B}" type="presParOf" srcId="{DB105CA7-8675-473E-ACAE-4A4EFCE3AFA1}" destId="{14F5212B-F217-4A18-AB8C-28088A5E77AE}" srcOrd="1" destOrd="0" presId="urn:microsoft.com/office/officeart/2005/8/layout/hList1"/>
    <dgm:cxn modelId="{BEDE6718-8B2C-48E6-9AD4-713445ADA762}" type="presParOf" srcId="{DB105CA7-8675-473E-ACAE-4A4EFCE3AFA1}" destId="{60A038B1-F844-4128-A3C7-8F3A4EB415B7}" srcOrd="2" destOrd="0" presId="urn:microsoft.com/office/officeart/2005/8/layout/hList1"/>
    <dgm:cxn modelId="{0DA82DF1-632E-4F92-873D-CC177434EB32}" type="presParOf" srcId="{60A038B1-F844-4128-A3C7-8F3A4EB415B7}" destId="{18F6F634-BC2E-42C1-8B9F-B5F1DC497142}" srcOrd="0" destOrd="0" presId="urn:microsoft.com/office/officeart/2005/8/layout/hList1"/>
    <dgm:cxn modelId="{C92EF830-8D35-4D9F-85B5-07B01BE2C493}" type="presParOf" srcId="{60A038B1-F844-4128-A3C7-8F3A4EB415B7}" destId="{2DEC0A2F-4308-45C6-9959-7E8CE8223F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1C36D0-5552-425F-81A3-3C21EA5AC598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D2ACAEB0-3CCC-49F6-B1BD-8E843E0BD4E3}">
      <dgm:prSet phldrT="[Текст]" custT="1"/>
      <dgm:spPr/>
      <dgm:t>
        <a:bodyPr/>
        <a:lstStyle/>
        <a:p>
          <a:r>
            <a:rPr lang="ru-RU" sz="2000" b="1" dirty="0">
              <a:latin typeface="Arial Black" panose="020B0A04020102020204" pitchFamily="34" charset="0"/>
            </a:rPr>
            <a:t>В декабре 2022 </a:t>
          </a:r>
          <a:r>
            <a:rPr lang="ru-RU" sz="1850" b="1" dirty="0">
              <a:latin typeface="Arial Black" panose="020B0A04020102020204" pitchFamily="34" charset="0"/>
            </a:rPr>
            <a:t>г. совместная работа по согласованию Устава с Минспортом</a:t>
          </a:r>
          <a:r>
            <a:rPr lang="ru-RU" sz="1850" dirty="0">
              <a:latin typeface="Arial Black" panose="020B0A04020102020204" pitchFamily="34" charset="0"/>
            </a:rPr>
            <a:t> КК</a:t>
          </a:r>
        </a:p>
      </dgm:t>
    </dgm:pt>
    <dgm:pt modelId="{4766EB06-17E0-4942-8879-6EFD7DA7960F}" type="parTrans" cxnId="{EECBF5BF-CCBD-45DB-96EF-EE32F7260BEB}">
      <dgm:prSet/>
      <dgm:spPr/>
      <dgm:t>
        <a:bodyPr/>
        <a:lstStyle/>
        <a:p>
          <a:endParaRPr lang="ru-RU"/>
        </a:p>
      </dgm:t>
    </dgm:pt>
    <dgm:pt modelId="{330C25DE-2FE9-4AA9-B661-E040CF2C8CE4}" type="sibTrans" cxnId="{EECBF5BF-CCBD-45DB-96EF-EE32F7260BEB}">
      <dgm:prSet/>
      <dgm:spPr/>
      <dgm:t>
        <a:bodyPr/>
        <a:lstStyle/>
        <a:p>
          <a:endParaRPr lang="ru-RU"/>
        </a:p>
      </dgm:t>
    </dgm:pt>
    <dgm:pt modelId="{74EB9B50-8F7A-45C2-97E3-A12684A40AD4}">
      <dgm:prSet phldrT="[Текст]" custT="1"/>
      <dgm:spPr/>
      <dgm:t>
        <a:bodyPr/>
        <a:lstStyle/>
        <a:p>
          <a:r>
            <a:rPr lang="ru-RU" sz="2000" b="1" dirty="0">
              <a:latin typeface="Arial Black" panose="020B0A04020102020204" pitchFamily="34" charset="0"/>
            </a:rPr>
            <a:t>в феврале 2023 года </a:t>
          </a:r>
          <a:r>
            <a:rPr lang="ru-RU" sz="2000" dirty="0">
              <a:latin typeface="Arial Black" panose="020B0A04020102020204" pitchFamily="34" charset="0"/>
            </a:rPr>
            <a:t>был утвержден новый устав</a:t>
          </a:r>
        </a:p>
      </dgm:t>
    </dgm:pt>
    <dgm:pt modelId="{E5CDA799-E5C5-41FB-8C6A-ECD398F0E258}" type="parTrans" cxnId="{D6280C72-0233-4E3F-9C83-60D49F423BB6}">
      <dgm:prSet/>
      <dgm:spPr/>
      <dgm:t>
        <a:bodyPr/>
        <a:lstStyle/>
        <a:p>
          <a:endParaRPr lang="ru-RU"/>
        </a:p>
      </dgm:t>
    </dgm:pt>
    <dgm:pt modelId="{1B43B583-049F-4415-B92E-79BC2F782320}" type="sibTrans" cxnId="{D6280C72-0233-4E3F-9C83-60D49F423BB6}">
      <dgm:prSet/>
      <dgm:spPr/>
      <dgm:t>
        <a:bodyPr/>
        <a:lstStyle/>
        <a:p>
          <a:endParaRPr lang="ru-RU"/>
        </a:p>
      </dgm:t>
    </dgm:pt>
    <dgm:pt modelId="{C641CD30-5BBA-4BF4-AD38-213DC2FAF750}">
      <dgm:prSet phldrT="[Текст]"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государственной регистрации юридического лица в налоговой</a:t>
          </a:r>
        </a:p>
      </dgm:t>
    </dgm:pt>
    <dgm:pt modelId="{5795B9F0-70C5-4B37-A745-5AE3ECF738E8}" type="parTrans" cxnId="{F8202132-A79A-4BBB-8DE2-BD1084A89093}">
      <dgm:prSet/>
      <dgm:spPr/>
      <dgm:t>
        <a:bodyPr/>
        <a:lstStyle/>
        <a:p>
          <a:endParaRPr lang="ru-RU"/>
        </a:p>
      </dgm:t>
    </dgm:pt>
    <dgm:pt modelId="{5C0753CB-2EA5-4E73-B310-137A79EB1F53}" type="sibTrans" cxnId="{F8202132-A79A-4BBB-8DE2-BD1084A89093}">
      <dgm:prSet/>
      <dgm:spPr/>
      <dgm:t>
        <a:bodyPr/>
        <a:lstStyle/>
        <a:p>
          <a:endParaRPr lang="ru-RU"/>
        </a:p>
      </dgm:t>
    </dgm:pt>
    <dgm:pt modelId="{CB8656DF-C3EB-493E-9BD3-64391C732BD1}">
      <dgm:prSet phldrT="[Текст]"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  <a:latin typeface="Arial Black" panose="020B0A04020102020204" pitchFamily="34" charset="0"/>
            </a:rPr>
            <a:t>2 марта 2023 года                            </a:t>
          </a:r>
          <a:r>
            <a:rPr lang="ru-RU" sz="1800" dirty="0">
              <a:latin typeface="Arial Black" panose="020B0A04020102020204" pitchFamily="34" charset="0"/>
            </a:rPr>
            <a:t>наше учреждение официально </a:t>
          </a:r>
          <a:r>
            <a:rPr lang="ru-RU" sz="1800" dirty="0">
              <a:solidFill>
                <a:srgbClr val="C00000"/>
              </a:solidFill>
              <a:latin typeface="Arial Black" panose="020B0A04020102020204" pitchFamily="34" charset="0"/>
            </a:rPr>
            <a:t>ПЕРЕИМЕНОВАНО</a:t>
          </a:r>
        </a:p>
      </dgm:t>
    </dgm:pt>
    <dgm:pt modelId="{986CF4A4-448B-4551-847C-C4E2FE6E43CD}" type="parTrans" cxnId="{062F8DEC-6EF4-49B5-A599-B4F6BABFAF07}">
      <dgm:prSet/>
      <dgm:spPr/>
      <dgm:t>
        <a:bodyPr/>
        <a:lstStyle/>
        <a:p>
          <a:endParaRPr lang="ru-RU"/>
        </a:p>
      </dgm:t>
    </dgm:pt>
    <dgm:pt modelId="{C846752E-A70E-451E-A248-4C03010D4BD8}" type="sibTrans" cxnId="{062F8DEC-6EF4-49B5-A599-B4F6BABFAF07}">
      <dgm:prSet/>
      <dgm:spPr/>
      <dgm:t>
        <a:bodyPr/>
        <a:lstStyle/>
        <a:p>
          <a:endParaRPr lang="ru-RU"/>
        </a:p>
      </dgm:t>
    </dgm:pt>
    <dgm:pt modelId="{C15E67AA-5CAE-4DD8-BE34-EE7100866E95}" type="pres">
      <dgm:prSet presAssocID="{B31C36D0-5552-425F-81A3-3C21EA5AC598}" presName="compositeShape" presStyleCnt="0">
        <dgm:presLayoutVars>
          <dgm:dir/>
          <dgm:resizeHandles/>
        </dgm:presLayoutVars>
      </dgm:prSet>
      <dgm:spPr/>
    </dgm:pt>
    <dgm:pt modelId="{2552B05C-DC9A-4035-BA7A-7ED260092B7B}" type="pres">
      <dgm:prSet presAssocID="{B31C36D0-5552-425F-81A3-3C21EA5AC598}" presName="pyramid" presStyleLbl="node1" presStyleIdx="0" presStyleCnt="1" custLinFactNeighborX="-466" custLinFactNeighborY="-129"/>
      <dgm:spPr>
        <a:solidFill>
          <a:srgbClr val="F45F30"/>
        </a:solidFill>
      </dgm:spPr>
    </dgm:pt>
    <dgm:pt modelId="{592DA58A-DD46-4C99-91FD-2C3110896311}" type="pres">
      <dgm:prSet presAssocID="{B31C36D0-5552-425F-81A3-3C21EA5AC598}" presName="theList" presStyleCnt="0"/>
      <dgm:spPr/>
    </dgm:pt>
    <dgm:pt modelId="{8E43888B-EC05-4FDB-A531-B6B528B98FE7}" type="pres">
      <dgm:prSet presAssocID="{D2ACAEB0-3CCC-49F6-B1BD-8E843E0BD4E3}" presName="aNode" presStyleLbl="fgAcc1" presStyleIdx="0" presStyleCnt="4" custScaleX="149140" custLinFactNeighborX="24583" custLinFactNeighborY="-2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4139-92DE-4F0A-9AA9-79D0D034B953}" type="pres">
      <dgm:prSet presAssocID="{D2ACAEB0-3CCC-49F6-B1BD-8E843E0BD4E3}" presName="aSpace" presStyleCnt="0"/>
      <dgm:spPr/>
    </dgm:pt>
    <dgm:pt modelId="{44180CF2-935E-4AAC-B10A-AAE8C02848AB}" type="pres">
      <dgm:prSet presAssocID="{74EB9B50-8F7A-45C2-97E3-A12684A40AD4}" presName="aNode" presStyleLbl="fgAcc1" presStyleIdx="1" presStyleCnt="4" custScaleX="147269" custLinFactNeighborX="2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10909-437F-4770-A94A-20319E8B8F7C}" type="pres">
      <dgm:prSet presAssocID="{74EB9B50-8F7A-45C2-97E3-A12684A40AD4}" presName="aSpace" presStyleCnt="0"/>
      <dgm:spPr/>
    </dgm:pt>
    <dgm:pt modelId="{B396DA3E-7B68-497E-B34B-181B11094D9D}" type="pres">
      <dgm:prSet presAssocID="{C641CD30-5BBA-4BF4-AD38-213DC2FAF750}" presName="aNode" presStyleLbl="fgAcc1" presStyleIdx="2" presStyleCnt="4" custScaleX="149122" custLinFactNeighborX="24940" custLinFactNeighborY="-2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1B476-B7AB-4758-A7AE-7EA436DA8528}" type="pres">
      <dgm:prSet presAssocID="{C641CD30-5BBA-4BF4-AD38-213DC2FAF750}" presName="aSpace" presStyleCnt="0"/>
      <dgm:spPr/>
    </dgm:pt>
    <dgm:pt modelId="{0793EDDF-C9C9-4C80-9824-F258C3B12035}" type="pres">
      <dgm:prSet presAssocID="{CB8656DF-C3EB-493E-9BD3-64391C732BD1}" presName="aNode" presStyleLbl="fgAcc1" presStyleIdx="3" presStyleCnt="4" custScaleX="150438" custLinFactNeighborX="25700" custLinFactNeighborY="-47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E8938-D00A-4F1D-B5E6-E2E98376B4B4}" type="pres">
      <dgm:prSet presAssocID="{CB8656DF-C3EB-493E-9BD3-64391C732BD1}" presName="aSpace" presStyleCnt="0"/>
      <dgm:spPr/>
    </dgm:pt>
  </dgm:ptLst>
  <dgm:cxnLst>
    <dgm:cxn modelId="{F8202132-A79A-4BBB-8DE2-BD1084A89093}" srcId="{B31C36D0-5552-425F-81A3-3C21EA5AC598}" destId="{C641CD30-5BBA-4BF4-AD38-213DC2FAF750}" srcOrd="2" destOrd="0" parTransId="{5795B9F0-70C5-4B37-A745-5AE3ECF738E8}" sibTransId="{5C0753CB-2EA5-4E73-B310-137A79EB1F53}"/>
    <dgm:cxn modelId="{CA212792-640A-4DE5-9F00-B296B4CFE109}" type="presOf" srcId="{D2ACAEB0-3CCC-49F6-B1BD-8E843E0BD4E3}" destId="{8E43888B-EC05-4FDB-A531-B6B528B98FE7}" srcOrd="0" destOrd="0" presId="urn:microsoft.com/office/officeart/2005/8/layout/pyramid2"/>
    <dgm:cxn modelId="{0FC4B9C8-E5BB-4D7E-9DAA-C9E2237D52B9}" type="presOf" srcId="{B31C36D0-5552-425F-81A3-3C21EA5AC598}" destId="{C15E67AA-5CAE-4DD8-BE34-EE7100866E95}" srcOrd="0" destOrd="0" presId="urn:microsoft.com/office/officeart/2005/8/layout/pyramid2"/>
    <dgm:cxn modelId="{EECBF5BF-CCBD-45DB-96EF-EE32F7260BEB}" srcId="{B31C36D0-5552-425F-81A3-3C21EA5AC598}" destId="{D2ACAEB0-3CCC-49F6-B1BD-8E843E0BD4E3}" srcOrd="0" destOrd="0" parTransId="{4766EB06-17E0-4942-8879-6EFD7DA7960F}" sibTransId="{330C25DE-2FE9-4AA9-B661-E040CF2C8CE4}"/>
    <dgm:cxn modelId="{70605DAE-F127-471A-ABF2-9070B44E427E}" type="presOf" srcId="{74EB9B50-8F7A-45C2-97E3-A12684A40AD4}" destId="{44180CF2-935E-4AAC-B10A-AAE8C02848AB}" srcOrd="0" destOrd="0" presId="urn:microsoft.com/office/officeart/2005/8/layout/pyramid2"/>
    <dgm:cxn modelId="{D6280C72-0233-4E3F-9C83-60D49F423BB6}" srcId="{B31C36D0-5552-425F-81A3-3C21EA5AC598}" destId="{74EB9B50-8F7A-45C2-97E3-A12684A40AD4}" srcOrd="1" destOrd="0" parTransId="{E5CDA799-E5C5-41FB-8C6A-ECD398F0E258}" sibTransId="{1B43B583-049F-4415-B92E-79BC2F782320}"/>
    <dgm:cxn modelId="{062F8DEC-6EF4-49B5-A599-B4F6BABFAF07}" srcId="{B31C36D0-5552-425F-81A3-3C21EA5AC598}" destId="{CB8656DF-C3EB-493E-9BD3-64391C732BD1}" srcOrd="3" destOrd="0" parTransId="{986CF4A4-448B-4551-847C-C4E2FE6E43CD}" sibTransId="{C846752E-A70E-451E-A248-4C03010D4BD8}"/>
    <dgm:cxn modelId="{CE7F290E-E672-4C59-8E16-DC41CE97D5BC}" type="presOf" srcId="{CB8656DF-C3EB-493E-9BD3-64391C732BD1}" destId="{0793EDDF-C9C9-4C80-9824-F258C3B12035}" srcOrd="0" destOrd="0" presId="urn:microsoft.com/office/officeart/2005/8/layout/pyramid2"/>
    <dgm:cxn modelId="{1A7892D3-596F-4DE5-A366-602F1D8CE14A}" type="presOf" srcId="{C641CD30-5BBA-4BF4-AD38-213DC2FAF750}" destId="{B396DA3E-7B68-497E-B34B-181B11094D9D}" srcOrd="0" destOrd="0" presId="urn:microsoft.com/office/officeart/2005/8/layout/pyramid2"/>
    <dgm:cxn modelId="{F36DBC24-8526-448C-B791-588D51F31C28}" type="presParOf" srcId="{C15E67AA-5CAE-4DD8-BE34-EE7100866E95}" destId="{2552B05C-DC9A-4035-BA7A-7ED260092B7B}" srcOrd="0" destOrd="0" presId="urn:microsoft.com/office/officeart/2005/8/layout/pyramid2"/>
    <dgm:cxn modelId="{2D93E041-2BFF-4845-AA18-6AB611D8E4C8}" type="presParOf" srcId="{C15E67AA-5CAE-4DD8-BE34-EE7100866E95}" destId="{592DA58A-DD46-4C99-91FD-2C3110896311}" srcOrd="1" destOrd="0" presId="urn:microsoft.com/office/officeart/2005/8/layout/pyramid2"/>
    <dgm:cxn modelId="{0C93EE62-9150-4507-A41A-AD08015BA8E6}" type="presParOf" srcId="{592DA58A-DD46-4C99-91FD-2C3110896311}" destId="{8E43888B-EC05-4FDB-A531-B6B528B98FE7}" srcOrd="0" destOrd="0" presId="urn:microsoft.com/office/officeart/2005/8/layout/pyramid2"/>
    <dgm:cxn modelId="{05884360-C887-4398-8CD4-F9F3C7E76F88}" type="presParOf" srcId="{592DA58A-DD46-4C99-91FD-2C3110896311}" destId="{5B7F4139-92DE-4F0A-9AA9-79D0D034B953}" srcOrd="1" destOrd="0" presId="urn:microsoft.com/office/officeart/2005/8/layout/pyramid2"/>
    <dgm:cxn modelId="{374E7E00-B611-4604-AA6C-4D810251771C}" type="presParOf" srcId="{592DA58A-DD46-4C99-91FD-2C3110896311}" destId="{44180CF2-935E-4AAC-B10A-AAE8C02848AB}" srcOrd="2" destOrd="0" presId="urn:microsoft.com/office/officeart/2005/8/layout/pyramid2"/>
    <dgm:cxn modelId="{4C585623-4545-47EB-92B6-2CC1B62AC57F}" type="presParOf" srcId="{592DA58A-DD46-4C99-91FD-2C3110896311}" destId="{1A910909-437F-4770-A94A-20319E8B8F7C}" srcOrd="3" destOrd="0" presId="urn:microsoft.com/office/officeart/2005/8/layout/pyramid2"/>
    <dgm:cxn modelId="{9579651F-4D33-4820-A7B0-F76021BB37CB}" type="presParOf" srcId="{592DA58A-DD46-4C99-91FD-2C3110896311}" destId="{B396DA3E-7B68-497E-B34B-181B11094D9D}" srcOrd="4" destOrd="0" presId="urn:microsoft.com/office/officeart/2005/8/layout/pyramid2"/>
    <dgm:cxn modelId="{742CD4BA-DE57-45AF-BA3E-9735EF31BD00}" type="presParOf" srcId="{592DA58A-DD46-4C99-91FD-2C3110896311}" destId="{CE91B476-B7AB-4758-A7AE-7EA436DA8528}" srcOrd="5" destOrd="0" presId="urn:microsoft.com/office/officeart/2005/8/layout/pyramid2"/>
    <dgm:cxn modelId="{7438946B-3443-4A89-961A-032A26842F89}" type="presParOf" srcId="{592DA58A-DD46-4C99-91FD-2C3110896311}" destId="{0793EDDF-C9C9-4C80-9824-F258C3B12035}" srcOrd="6" destOrd="0" presId="urn:microsoft.com/office/officeart/2005/8/layout/pyramid2"/>
    <dgm:cxn modelId="{F68EBF38-D8C7-4064-8D24-A074BFC792D6}" type="presParOf" srcId="{592DA58A-DD46-4C99-91FD-2C3110896311}" destId="{E12E8938-D00A-4F1D-B5E6-E2E98376B4B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1C36D0-5552-425F-81A3-3C21EA5AC598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D2ACAEB0-3CCC-49F6-B1BD-8E843E0BD4E3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Arial Black" panose="020B0A04020102020204" pitchFamily="34" charset="0"/>
            </a:rPr>
            <a:t>ЗАПУСКАЕМ ПРОЦЕДУРУ ИЗМЕНЕНИЙ В ДОГОВОР</a:t>
          </a:r>
          <a:endParaRPr lang="ru-RU" sz="20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4766EB06-17E0-4942-8879-6EFD7DA7960F}" type="parTrans" cxnId="{EECBF5BF-CCBD-45DB-96EF-EE32F7260BEB}">
      <dgm:prSet/>
      <dgm:spPr/>
      <dgm:t>
        <a:bodyPr/>
        <a:lstStyle/>
        <a:p>
          <a:endParaRPr lang="ru-RU"/>
        </a:p>
      </dgm:t>
    </dgm:pt>
    <dgm:pt modelId="{330C25DE-2FE9-4AA9-B661-E040CF2C8CE4}" type="sibTrans" cxnId="{EECBF5BF-CCBD-45DB-96EF-EE32F7260BEB}">
      <dgm:prSet/>
      <dgm:spPr/>
      <dgm:t>
        <a:bodyPr/>
        <a:lstStyle/>
        <a:p>
          <a:endParaRPr lang="ru-RU"/>
        </a:p>
      </dgm:t>
    </dgm:pt>
    <dgm:pt modelId="{74EB9B50-8F7A-45C2-97E3-A12684A40AD4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3 марта 2023 года</a:t>
          </a:r>
          <a:r>
            <a: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 </a:t>
          </a:r>
          <a:r>
            <a:rPr lang="ru-RU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Собственником была запущена </a:t>
          </a:r>
          <a:r>
            <a:rPr lang="ru-RU" b="1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процедура внесения изменений </a:t>
          </a:r>
          <a:r>
            <a:rPr lang="ru-RU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в договор безвозмездного пользования</a:t>
          </a:r>
          <a:endParaRPr lang="ru-RU" sz="2000" dirty="0">
            <a:latin typeface="Arial Black" panose="020B0A04020102020204" pitchFamily="34" charset="0"/>
          </a:endParaRPr>
        </a:p>
      </dgm:t>
    </dgm:pt>
    <dgm:pt modelId="{E5CDA799-E5C5-41FB-8C6A-ECD398F0E258}" type="parTrans" cxnId="{D6280C72-0233-4E3F-9C83-60D49F423BB6}">
      <dgm:prSet/>
      <dgm:spPr/>
      <dgm:t>
        <a:bodyPr/>
        <a:lstStyle/>
        <a:p>
          <a:endParaRPr lang="ru-RU"/>
        </a:p>
      </dgm:t>
    </dgm:pt>
    <dgm:pt modelId="{1B43B583-049F-4415-B92E-79BC2F782320}" type="sibTrans" cxnId="{D6280C72-0233-4E3F-9C83-60D49F423BB6}">
      <dgm:prSet/>
      <dgm:spPr/>
      <dgm:t>
        <a:bodyPr/>
        <a:lstStyle/>
        <a:p>
          <a:endParaRPr lang="ru-RU"/>
        </a:p>
      </dgm:t>
    </dgm:pt>
    <dgm:pt modelId="{C641CD30-5BBA-4BF4-AD38-213DC2FAF750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9 марта 2023 года</a:t>
          </a:r>
          <a:r>
            <a: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 </a:t>
          </a:r>
          <a:r>
            <a:rPr lang="ru-RU" dirty="0">
              <a:latin typeface="Arial Black" panose="020B0A04020102020204" pitchFamily="34" charset="0"/>
              <a:ea typeface="Calibri" panose="020F0502020204030204" pitchFamily="34" charset="0"/>
            </a:rPr>
            <a:t>по</a:t>
          </a:r>
          <a:r>
            <a:rPr lang="ru-RU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дписано доп. соглашение в части переименования нашего учреждения</a:t>
          </a:r>
          <a:endParaRPr lang="ru-RU" sz="2000" dirty="0">
            <a:latin typeface="Arial Black" panose="020B0A04020102020204" pitchFamily="34" charset="0"/>
          </a:endParaRPr>
        </a:p>
      </dgm:t>
    </dgm:pt>
    <dgm:pt modelId="{5795B9F0-70C5-4B37-A745-5AE3ECF738E8}" type="parTrans" cxnId="{F8202132-A79A-4BBB-8DE2-BD1084A89093}">
      <dgm:prSet/>
      <dgm:spPr/>
      <dgm:t>
        <a:bodyPr/>
        <a:lstStyle/>
        <a:p>
          <a:endParaRPr lang="ru-RU"/>
        </a:p>
      </dgm:t>
    </dgm:pt>
    <dgm:pt modelId="{5C0753CB-2EA5-4E73-B310-137A79EB1F53}" type="sibTrans" cxnId="{F8202132-A79A-4BBB-8DE2-BD1084A89093}">
      <dgm:prSet/>
      <dgm:spPr/>
      <dgm:t>
        <a:bodyPr/>
        <a:lstStyle/>
        <a:p>
          <a:endParaRPr lang="ru-RU"/>
        </a:p>
      </dgm:t>
    </dgm:pt>
    <dgm:pt modelId="{C15E67AA-5CAE-4DD8-BE34-EE7100866E95}" type="pres">
      <dgm:prSet presAssocID="{B31C36D0-5552-425F-81A3-3C21EA5AC598}" presName="compositeShape" presStyleCnt="0">
        <dgm:presLayoutVars>
          <dgm:dir/>
          <dgm:resizeHandles/>
        </dgm:presLayoutVars>
      </dgm:prSet>
      <dgm:spPr/>
    </dgm:pt>
    <dgm:pt modelId="{2552B05C-DC9A-4035-BA7A-7ED260092B7B}" type="pres">
      <dgm:prSet presAssocID="{B31C36D0-5552-425F-81A3-3C21EA5AC598}" presName="pyramid" presStyleLbl="node1" presStyleIdx="0" presStyleCnt="1" custLinFactNeighborX="-195"/>
      <dgm:spPr>
        <a:solidFill>
          <a:srgbClr val="30DFE8"/>
        </a:solidFill>
      </dgm:spPr>
    </dgm:pt>
    <dgm:pt modelId="{592DA58A-DD46-4C99-91FD-2C3110896311}" type="pres">
      <dgm:prSet presAssocID="{B31C36D0-5552-425F-81A3-3C21EA5AC598}" presName="theList" presStyleCnt="0"/>
      <dgm:spPr/>
    </dgm:pt>
    <dgm:pt modelId="{8E43888B-EC05-4FDB-A531-B6B528B98FE7}" type="pres">
      <dgm:prSet presAssocID="{D2ACAEB0-3CCC-49F6-B1BD-8E843E0BD4E3}" presName="aNode" presStyleLbl="fgAcc1" presStyleIdx="0" presStyleCnt="3" custScaleX="149140" custLinFactNeighborX="24583" custLinFactNeighborY="-2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4139-92DE-4F0A-9AA9-79D0D034B953}" type="pres">
      <dgm:prSet presAssocID="{D2ACAEB0-3CCC-49F6-B1BD-8E843E0BD4E3}" presName="aSpace" presStyleCnt="0"/>
      <dgm:spPr/>
    </dgm:pt>
    <dgm:pt modelId="{44180CF2-935E-4AAC-B10A-AAE8C02848AB}" type="pres">
      <dgm:prSet presAssocID="{74EB9B50-8F7A-45C2-97E3-A12684A40AD4}" presName="aNode" presStyleLbl="fgAcc1" presStyleIdx="1" presStyleCnt="3" custScaleX="147269" custScaleY="190761" custLinFactNeighborX="2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10909-437F-4770-A94A-20319E8B8F7C}" type="pres">
      <dgm:prSet presAssocID="{74EB9B50-8F7A-45C2-97E3-A12684A40AD4}" presName="aSpace" presStyleCnt="0"/>
      <dgm:spPr/>
    </dgm:pt>
    <dgm:pt modelId="{B396DA3E-7B68-497E-B34B-181B11094D9D}" type="pres">
      <dgm:prSet presAssocID="{C641CD30-5BBA-4BF4-AD38-213DC2FAF750}" presName="aNode" presStyleLbl="fgAcc1" presStyleIdx="2" presStyleCnt="3" custScaleX="149122" custScaleY="154925" custLinFactNeighborX="24940" custLinFactNeighborY="-2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1B476-B7AB-4758-A7AE-7EA436DA8528}" type="pres">
      <dgm:prSet presAssocID="{C641CD30-5BBA-4BF4-AD38-213DC2FAF750}" presName="aSpace" presStyleCnt="0"/>
      <dgm:spPr/>
    </dgm:pt>
  </dgm:ptLst>
  <dgm:cxnLst>
    <dgm:cxn modelId="{D6280C72-0233-4E3F-9C83-60D49F423BB6}" srcId="{B31C36D0-5552-425F-81A3-3C21EA5AC598}" destId="{74EB9B50-8F7A-45C2-97E3-A12684A40AD4}" srcOrd="1" destOrd="0" parTransId="{E5CDA799-E5C5-41FB-8C6A-ECD398F0E258}" sibTransId="{1B43B583-049F-4415-B92E-79BC2F782320}"/>
    <dgm:cxn modelId="{CA212792-640A-4DE5-9F00-B296B4CFE109}" type="presOf" srcId="{D2ACAEB0-3CCC-49F6-B1BD-8E843E0BD4E3}" destId="{8E43888B-EC05-4FDB-A531-B6B528B98FE7}" srcOrd="0" destOrd="0" presId="urn:microsoft.com/office/officeart/2005/8/layout/pyramid2"/>
    <dgm:cxn modelId="{1A7892D3-596F-4DE5-A366-602F1D8CE14A}" type="presOf" srcId="{C641CD30-5BBA-4BF4-AD38-213DC2FAF750}" destId="{B396DA3E-7B68-497E-B34B-181B11094D9D}" srcOrd="0" destOrd="0" presId="urn:microsoft.com/office/officeart/2005/8/layout/pyramid2"/>
    <dgm:cxn modelId="{F8202132-A79A-4BBB-8DE2-BD1084A89093}" srcId="{B31C36D0-5552-425F-81A3-3C21EA5AC598}" destId="{C641CD30-5BBA-4BF4-AD38-213DC2FAF750}" srcOrd="2" destOrd="0" parTransId="{5795B9F0-70C5-4B37-A745-5AE3ECF738E8}" sibTransId="{5C0753CB-2EA5-4E73-B310-137A79EB1F53}"/>
    <dgm:cxn modelId="{0FC4B9C8-E5BB-4D7E-9DAA-C9E2237D52B9}" type="presOf" srcId="{B31C36D0-5552-425F-81A3-3C21EA5AC598}" destId="{C15E67AA-5CAE-4DD8-BE34-EE7100866E95}" srcOrd="0" destOrd="0" presId="urn:microsoft.com/office/officeart/2005/8/layout/pyramid2"/>
    <dgm:cxn modelId="{EECBF5BF-CCBD-45DB-96EF-EE32F7260BEB}" srcId="{B31C36D0-5552-425F-81A3-3C21EA5AC598}" destId="{D2ACAEB0-3CCC-49F6-B1BD-8E843E0BD4E3}" srcOrd="0" destOrd="0" parTransId="{4766EB06-17E0-4942-8879-6EFD7DA7960F}" sibTransId="{330C25DE-2FE9-4AA9-B661-E040CF2C8CE4}"/>
    <dgm:cxn modelId="{70605DAE-F127-471A-ABF2-9070B44E427E}" type="presOf" srcId="{74EB9B50-8F7A-45C2-97E3-A12684A40AD4}" destId="{44180CF2-935E-4AAC-B10A-AAE8C02848AB}" srcOrd="0" destOrd="0" presId="urn:microsoft.com/office/officeart/2005/8/layout/pyramid2"/>
    <dgm:cxn modelId="{F36DBC24-8526-448C-B791-588D51F31C28}" type="presParOf" srcId="{C15E67AA-5CAE-4DD8-BE34-EE7100866E95}" destId="{2552B05C-DC9A-4035-BA7A-7ED260092B7B}" srcOrd="0" destOrd="0" presId="urn:microsoft.com/office/officeart/2005/8/layout/pyramid2"/>
    <dgm:cxn modelId="{2D93E041-2BFF-4845-AA18-6AB611D8E4C8}" type="presParOf" srcId="{C15E67AA-5CAE-4DD8-BE34-EE7100866E95}" destId="{592DA58A-DD46-4C99-91FD-2C3110896311}" srcOrd="1" destOrd="0" presId="urn:microsoft.com/office/officeart/2005/8/layout/pyramid2"/>
    <dgm:cxn modelId="{0C93EE62-9150-4507-A41A-AD08015BA8E6}" type="presParOf" srcId="{592DA58A-DD46-4C99-91FD-2C3110896311}" destId="{8E43888B-EC05-4FDB-A531-B6B528B98FE7}" srcOrd="0" destOrd="0" presId="urn:microsoft.com/office/officeart/2005/8/layout/pyramid2"/>
    <dgm:cxn modelId="{05884360-C887-4398-8CD4-F9F3C7E76F88}" type="presParOf" srcId="{592DA58A-DD46-4C99-91FD-2C3110896311}" destId="{5B7F4139-92DE-4F0A-9AA9-79D0D034B953}" srcOrd="1" destOrd="0" presId="urn:microsoft.com/office/officeart/2005/8/layout/pyramid2"/>
    <dgm:cxn modelId="{374E7E00-B611-4604-AA6C-4D810251771C}" type="presParOf" srcId="{592DA58A-DD46-4C99-91FD-2C3110896311}" destId="{44180CF2-935E-4AAC-B10A-AAE8C02848AB}" srcOrd="2" destOrd="0" presId="urn:microsoft.com/office/officeart/2005/8/layout/pyramid2"/>
    <dgm:cxn modelId="{4C585623-4545-47EB-92B6-2CC1B62AC57F}" type="presParOf" srcId="{592DA58A-DD46-4C99-91FD-2C3110896311}" destId="{1A910909-437F-4770-A94A-20319E8B8F7C}" srcOrd="3" destOrd="0" presId="urn:microsoft.com/office/officeart/2005/8/layout/pyramid2"/>
    <dgm:cxn modelId="{9579651F-4D33-4820-A7B0-F76021BB37CB}" type="presParOf" srcId="{592DA58A-DD46-4C99-91FD-2C3110896311}" destId="{B396DA3E-7B68-497E-B34B-181B11094D9D}" srcOrd="4" destOrd="0" presId="urn:microsoft.com/office/officeart/2005/8/layout/pyramid2"/>
    <dgm:cxn modelId="{742CD4BA-DE57-45AF-BA3E-9735EF31BD00}" type="presParOf" srcId="{592DA58A-DD46-4C99-91FD-2C3110896311}" destId="{CE91B476-B7AB-4758-A7AE-7EA436DA8528}" srcOrd="5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1C36D0-5552-425F-81A3-3C21EA5AC598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D2ACAEB0-3CCC-49F6-B1BD-8E843E0BD4E3}">
      <dgm:prSet phldrT="[Текст]" custT="1"/>
      <dgm:spPr>
        <a:ln>
          <a:solidFill>
            <a:srgbClr val="F830BF"/>
          </a:solidFill>
        </a:ln>
      </dgm:spPr>
      <dgm:t>
        <a:bodyPr/>
        <a:lstStyle/>
        <a:p>
          <a:r>
            <a:rPr lang="ru-RU" sz="1800" b="0" dirty="0">
              <a:latin typeface="Arial Black" panose="020B0A04020102020204" pitchFamily="34" charset="0"/>
            </a:rPr>
            <a:t>Совместная работа Министерства спорта и Здравоохранения</a:t>
          </a:r>
        </a:p>
      </dgm:t>
    </dgm:pt>
    <dgm:pt modelId="{4766EB06-17E0-4942-8879-6EFD7DA7960F}" type="parTrans" cxnId="{EECBF5BF-CCBD-45DB-96EF-EE32F7260BEB}">
      <dgm:prSet/>
      <dgm:spPr/>
      <dgm:t>
        <a:bodyPr/>
        <a:lstStyle/>
        <a:p>
          <a:endParaRPr lang="ru-RU"/>
        </a:p>
      </dgm:t>
    </dgm:pt>
    <dgm:pt modelId="{330C25DE-2FE9-4AA9-B661-E040CF2C8CE4}" type="sibTrans" cxnId="{EECBF5BF-CCBD-45DB-96EF-EE32F7260BEB}">
      <dgm:prSet/>
      <dgm:spPr/>
      <dgm:t>
        <a:bodyPr/>
        <a:lstStyle/>
        <a:p>
          <a:endParaRPr lang="ru-RU"/>
        </a:p>
      </dgm:t>
    </dgm:pt>
    <dgm:pt modelId="{74EB9B50-8F7A-45C2-97E3-A12684A40AD4}">
      <dgm:prSet phldrT="[Текст]" custT="1"/>
      <dgm:spPr>
        <a:ln>
          <a:solidFill>
            <a:srgbClr val="F830BF"/>
          </a:solidFill>
        </a:ln>
      </dgm:spPr>
      <dgm:t>
        <a:bodyPr/>
        <a:lstStyle/>
        <a:p>
          <a:r>
            <a:rPr lang="ru-RU" sz="1800" dirty="0">
              <a:latin typeface="Arial Black" panose="020B0A04020102020204" pitchFamily="34" charset="0"/>
            </a:rPr>
            <a:t>Направление ПЕРЕЧНЯ медицинских организаций для заключения договора</a:t>
          </a:r>
        </a:p>
      </dgm:t>
    </dgm:pt>
    <dgm:pt modelId="{E5CDA799-E5C5-41FB-8C6A-ECD398F0E258}" type="parTrans" cxnId="{D6280C72-0233-4E3F-9C83-60D49F423BB6}">
      <dgm:prSet/>
      <dgm:spPr/>
      <dgm:t>
        <a:bodyPr/>
        <a:lstStyle/>
        <a:p>
          <a:endParaRPr lang="ru-RU"/>
        </a:p>
      </dgm:t>
    </dgm:pt>
    <dgm:pt modelId="{1B43B583-049F-4415-B92E-79BC2F782320}" type="sibTrans" cxnId="{D6280C72-0233-4E3F-9C83-60D49F423BB6}">
      <dgm:prSet/>
      <dgm:spPr/>
      <dgm:t>
        <a:bodyPr/>
        <a:lstStyle/>
        <a:p>
          <a:endParaRPr lang="ru-RU"/>
        </a:p>
      </dgm:t>
    </dgm:pt>
    <dgm:pt modelId="{C641CD30-5BBA-4BF4-AD38-213DC2FAF750}">
      <dgm:prSet phldrT="[Текст]" custT="1"/>
      <dgm:spPr>
        <a:ln>
          <a:solidFill>
            <a:srgbClr val="F830BF"/>
          </a:solidFill>
        </a:ln>
      </dgm:spPr>
      <dgm:t>
        <a:bodyPr/>
        <a:lstStyle/>
        <a:p>
          <a:r>
            <a:rPr lang="ru-RU" sz="1800" dirty="0">
              <a:latin typeface="Arial Black" panose="020B0A04020102020204" pitchFamily="34" charset="0"/>
            </a:rPr>
            <a:t>организация работы по заключению договора </a:t>
          </a:r>
          <a:r>
            <a:rPr lang="ru-RU" sz="1800" b="1" dirty="0">
              <a:latin typeface="Arial Black" panose="020B0A04020102020204" pitchFamily="34" charset="0"/>
            </a:rPr>
            <a:t>с поликлиникой № 4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5795B9F0-70C5-4B37-A745-5AE3ECF738E8}" type="parTrans" cxnId="{F8202132-A79A-4BBB-8DE2-BD1084A89093}">
      <dgm:prSet/>
      <dgm:spPr/>
      <dgm:t>
        <a:bodyPr/>
        <a:lstStyle/>
        <a:p>
          <a:endParaRPr lang="ru-RU"/>
        </a:p>
      </dgm:t>
    </dgm:pt>
    <dgm:pt modelId="{5C0753CB-2EA5-4E73-B310-137A79EB1F53}" type="sibTrans" cxnId="{F8202132-A79A-4BBB-8DE2-BD1084A89093}">
      <dgm:prSet/>
      <dgm:spPr/>
      <dgm:t>
        <a:bodyPr/>
        <a:lstStyle/>
        <a:p>
          <a:endParaRPr lang="ru-RU"/>
        </a:p>
      </dgm:t>
    </dgm:pt>
    <dgm:pt modelId="{2EAA974D-0615-4ED3-9A2D-AD0F4F182D3A}">
      <dgm:prSet phldrT="[Текст]" custT="1"/>
      <dgm:spPr>
        <a:ln>
          <a:solidFill>
            <a:srgbClr val="F830BF"/>
          </a:solidFill>
        </a:ln>
      </dgm:spPr>
      <dgm:t>
        <a:bodyPr/>
        <a:lstStyle/>
        <a:p>
          <a:r>
            <a:rPr lang="ru-RU" sz="18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rPr>
            <a:t>28 февраля 2023 года договор между поликлиникой и нами был подписан</a:t>
          </a:r>
          <a:endParaRPr lang="ru-RU" sz="18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A85494E1-7A32-4859-90A3-4E6864F17D48}" type="parTrans" cxnId="{E6D51514-C02D-4358-8C8B-F3CA793CF609}">
      <dgm:prSet/>
      <dgm:spPr/>
      <dgm:t>
        <a:bodyPr/>
        <a:lstStyle/>
        <a:p>
          <a:endParaRPr lang="ru-RU"/>
        </a:p>
      </dgm:t>
    </dgm:pt>
    <dgm:pt modelId="{652CF901-A285-41A9-9CFA-9EEECD486124}" type="sibTrans" cxnId="{E6D51514-C02D-4358-8C8B-F3CA793CF609}">
      <dgm:prSet/>
      <dgm:spPr/>
      <dgm:t>
        <a:bodyPr/>
        <a:lstStyle/>
        <a:p>
          <a:endParaRPr lang="ru-RU"/>
        </a:p>
      </dgm:t>
    </dgm:pt>
    <dgm:pt modelId="{C15E67AA-5CAE-4DD8-BE34-EE7100866E95}" type="pres">
      <dgm:prSet presAssocID="{B31C36D0-5552-425F-81A3-3C21EA5AC598}" presName="compositeShape" presStyleCnt="0">
        <dgm:presLayoutVars>
          <dgm:dir/>
          <dgm:resizeHandles/>
        </dgm:presLayoutVars>
      </dgm:prSet>
      <dgm:spPr/>
    </dgm:pt>
    <dgm:pt modelId="{2552B05C-DC9A-4035-BA7A-7ED260092B7B}" type="pres">
      <dgm:prSet presAssocID="{B31C36D0-5552-425F-81A3-3C21EA5AC598}" presName="pyramid" presStyleLbl="node1" presStyleIdx="0" presStyleCnt="1" custLinFactNeighborX="-1549" custLinFactNeighborY="-129"/>
      <dgm:spPr>
        <a:solidFill>
          <a:srgbClr val="F830BF"/>
        </a:solidFill>
        <a:ln>
          <a:solidFill>
            <a:srgbClr val="F830BF"/>
          </a:solidFill>
        </a:ln>
      </dgm:spPr>
    </dgm:pt>
    <dgm:pt modelId="{592DA58A-DD46-4C99-91FD-2C3110896311}" type="pres">
      <dgm:prSet presAssocID="{B31C36D0-5552-425F-81A3-3C21EA5AC598}" presName="theList" presStyleCnt="0"/>
      <dgm:spPr/>
    </dgm:pt>
    <dgm:pt modelId="{8E43888B-EC05-4FDB-A531-B6B528B98FE7}" type="pres">
      <dgm:prSet presAssocID="{D2ACAEB0-3CCC-49F6-B1BD-8E843E0BD4E3}" presName="aNode" presStyleLbl="fgAcc1" presStyleIdx="0" presStyleCnt="4" custScaleX="149140" custLinFactNeighborX="24583" custLinFactNeighborY="-2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4139-92DE-4F0A-9AA9-79D0D034B953}" type="pres">
      <dgm:prSet presAssocID="{D2ACAEB0-3CCC-49F6-B1BD-8E843E0BD4E3}" presName="aSpace" presStyleCnt="0"/>
      <dgm:spPr/>
    </dgm:pt>
    <dgm:pt modelId="{44180CF2-935E-4AAC-B10A-AAE8C02848AB}" type="pres">
      <dgm:prSet presAssocID="{74EB9B50-8F7A-45C2-97E3-A12684A40AD4}" presName="aNode" presStyleLbl="fgAcc1" presStyleIdx="1" presStyleCnt="4" custScaleX="147269" custLinFactNeighborX="2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10909-437F-4770-A94A-20319E8B8F7C}" type="pres">
      <dgm:prSet presAssocID="{74EB9B50-8F7A-45C2-97E3-A12684A40AD4}" presName="aSpace" presStyleCnt="0"/>
      <dgm:spPr/>
    </dgm:pt>
    <dgm:pt modelId="{B396DA3E-7B68-497E-B34B-181B11094D9D}" type="pres">
      <dgm:prSet presAssocID="{C641CD30-5BBA-4BF4-AD38-213DC2FAF750}" presName="aNode" presStyleLbl="fgAcc1" presStyleIdx="2" presStyleCnt="4" custScaleX="149122" custLinFactNeighborX="24940" custLinFactNeighborY="-2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1B476-B7AB-4758-A7AE-7EA436DA8528}" type="pres">
      <dgm:prSet presAssocID="{C641CD30-5BBA-4BF4-AD38-213DC2FAF750}" presName="aSpace" presStyleCnt="0"/>
      <dgm:spPr/>
    </dgm:pt>
    <dgm:pt modelId="{BB620A6D-7733-4203-96AD-1637B8D7A1E8}" type="pres">
      <dgm:prSet presAssocID="{2EAA974D-0615-4ED3-9A2D-AD0F4F182D3A}" presName="aNode" presStyleLbl="fgAcc1" presStyleIdx="3" presStyleCnt="4" custScaleX="148948" custLinFactNeighborX="25175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E56AB-398E-4697-9131-D7786C15FAAC}" type="pres">
      <dgm:prSet presAssocID="{2EAA974D-0615-4ED3-9A2D-AD0F4F182D3A}" presName="aSpace" presStyleCnt="0"/>
      <dgm:spPr/>
    </dgm:pt>
  </dgm:ptLst>
  <dgm:cxnLst>
    <dgm:cxn modelId="{D6280C72-0233-4E3F-9C83-60D49F423BB6}" srcId="{B31C36D0-5552-425F-81A3-3C21EA5AC598}" destId="{74EB9B50-8F7A-45C2-97E3-A12684A40AD4}" srcOrd="1" destOrd="0" parTransId="{E5CDA799-E5C5-41FB-8C6A-ECD398F0E258}" sibTransId="{1B43B583-049F-4415-B92E-79BC2F782320}"/>
    <dgm:cxn modelId="{35D12028-6B69-4253-8FE8-92305D28DE85}" type="presOf" srcId="{2EAA974D-0615-4ED3-9A2D-AD0F4F182D3A}" destId="{BB620A6D-7733-4203-96AD-1637B8D7A1E8}" srcOrd="0" destOrd="0" presId="urn:microsoft.com/office/officeart/2005/8/layout/pyramid2"/>
    <dgm:cxn modelId="{CA212792-640A-4DE5-9F00-B296B4CFE109}" type="presOf" srcId="{D2ACAEB0-3CCC-49F6-B1BD-8E843E0BD4E3}" destId="{8E43888B-EC05-4FDB-A531-B6B528B98FE7}" srcOrd="0" destOrd="0" presId="urn:microsoft.com/office/officeart/2005/8/layout/pyramid2"/>
    <dgm:cxn modelId="{1A7892D3-596F-4DE5-A366-602F1D8CE14A}" type="presOf" srcId="{C641CD30-5BBA-4BF4-AD38-213DC2FAF750}" destId="{B396DA3E-7B68-497E-B34B-181B11094D9D}" srcOrd="0" destOrd="0" presId="urn:microsoft.com/office/officeart/2005/8/layout/pyramid2"/>
    <dgm:cxn modelId="{F8202132-A79A-4BBB-8DE2-BD1084A89093}" srcId="{B31C36D0-5552-425F-81A3-3C21EA5AC598}" destId="{C641CD30-5BBA-4BF4-AD38-213DC2FAF750}" srcOrd="2" destOrd="0" parTransId="{5795B9F0-70C5-4B37-A745-5AE3ECF738E8}" sibTransId="{5C0753CB-2EA5-4E73-B310-137A79EB1F53}"/>
    <dgm:cxn modelId="{0FC4B9C8-E5BB-4D7E-9DAA-C9E2237D52B9}" type="presOf" srcId="{B31C36D0-5552-425F-81A3-3C21EA5AC598}" destId="{C15E67AA-5CAE-4DD8-BE34-EE7100866E95}" srcOrd="0" destOrd="0" presId="urn:microsoft.com/office/officeart/2005/8/layout/pyramid2"/>
    <dgm:cxn modelId="{E6D51514-C02D-4358-8C8B-F3CA793CF609}" srcId="{B31C36D0-5552-425F-81A3-3C21EA5AC598}" destId="{2EAA974D-0615-4ED3-9A2D-AD0F4F182D3A}" srcOrd="3" destOrd="0" parTransId="{A85494E1-7A32-4859-90A3-4E6864F17D48}" sibTransId="{652CF901-A285-41A9-9CFA-9EEECD486124}"/>
    <dgm:cxn modelId="{EECBF5BF-CCBD-45DB-96EF-EE32F7260BEB}" srcId="{B31C36D0-5552-425F-81A3-3C21EA5AC598}" destId="{D2ACAEB0-3CCC-49F6-B1BD-8E843E0BD4E3}" srcOrd="0" destOrd="0" parTransId="{4766EB06-17E0-4942-8879-6EFD7DA7960F}" sibTransId="{330C25DE-2FE9-4AA9-B661-E040CF2C8CE4}"/>
    <dgm:cxn modelId="{70605DAE-F127-471A-ABF2-9070B44E427E}" type="presOf" srcId="{74EB9B50-8F7A-45C2-97E3-A12684A40AD4}" destId="{44180CF2-935E-4AAC-B10A-AAE8C02848AB}" srcOrd="0" destOrd="0" presId="urn:microsoft.com/office/officeart/2005/8/layout/pyramid2"/>
    <dgm:cxn modelId="{F36DBC24-8526-448C-B791-588D51F31C28}" type="presParOf" srcId="{C15E67AA-5CAE-4DD8-BE34-EE7100866E95}" destId="{2552B05C-DC9A-4035-BA7A-7ED260092B7B}" srcOrd="0" destOrd="0" presId="urn:microsoft.com/office/officeart/2005/8/layout/pyramid2"/>
    <dgm:cxn modelId="{2D93E041-2BFF-4845-AA18-6AB611D8E4C8}" type="presParOf" srcId="{C15E67AA-5CAE-4DD8-BE34-EE7100866E95}" destId="{592DA58A-DD46-4C99-91FD-2C3110896311}" srcOrd="1" destOrd="0" presId="urn:microsoft.com/office/officeart/2005/8/layout/pyramid2"/>
    <dgm:cxn modelId="{0C93EE62-9150-4507-A41A-AD08015BA8E6}" type="presParOf" srcId="{592DA58A-DD46-4C99-91FD-2C3110896311}" destId="{8E43888B-EC05-4FDB-A531-B6B528B98FE7}" srcOrd="0" destOrd="0" presId="urn:microsoft.com/office/officeart/2005/8/layout/pyramid2"/>
    <dgm:cxn modelId="{05884360-C887-4398-8CD4-F9F3C7E76F88}" type="presParOf" srcId="{592DA58A-DD46-4C99-91FD-2C3110896311}" destId="{5B7F4139-92DE-4F0A-9AA9-79D0D034B953}" srcOrd="1" destOrd="0" presId="urn:microsoft.com/office/officeart/2005/8/layout/pyramid2"/>
    <dgm:cxn modelId="{374E7E00-B611-4604-AA6C-4D810251771C}" type="presParOf" srcId="{592DA58A-DD46-4C99-91FD-2C3110896311}" destId="{44180CF2-935E-4AAC-B10A-AAE8C02848AB}" srcOrd="2" destOrd="0" presId="urn:microsoft.com/office/officeart/2005/8/layout/pyramid2"/>
    <dgm:cxn modelId="{4C585623-4545-47EB-92B6-2CC1B62AC57F}" type="presParOf" srcId="{592DA58A-DD46-4C99-91FD-2C3110896311}" destId="{1A910909-437F-4770-A94A-20319E8B8F7C}" srcOrd="3" destOrd="0" presId="urn:microsoft.com/office/officeart/2005/8/layout/pyramid2"/>
    <dgm:cxn modelId="{9579651F-4D33-4820-A7B0-F76021BB37CB}" type="presParOf" srcId="{592DA58A-DD46-4C99-91FD-2C3110896311}" destId="{B396DA3E-7B68-497E-B34B-181B11094D9D}" srcOrd="4" destOrd="0" presId="urn:microsoft.com/office/officeart/2005/8/layout/pyramid2"/>
    <dgm:cxn modelId="{742CD4BA-DE57-45AF-BA3E-9735EF31BD00}" type="presParOf" srcId="{592DA58A-DD46-4C99-91FD-2C3110896311}" destId="{CE91B476-B7AB-4758-A7AE-7EA436DA8528}" srcOrd="5" destOrd="0" presId="urn:microsoft.com/office/officeart/2005/8/layout/pyramid2"/>
    <dgm:cxn modelId="{72FA1BDC-05A2-4129-A78D-BB77221EE095}" type="presParOf" srcId="{592DA58A-DD46-4C99-91FD-2C3110896311}" destId="{BB620A6D-7733-4203-96AD-1637B8D7A1E8}" srcOrd="6" destOrd="0" presId="urn:microsoft.com/office/officeart/2005/8/layout/pyramid2"/>
    <dgm:cxn modelId="{2ABA39DE-BD9C-422D-88D7-22DFCDB9D854}" type="presParOf" srcId="{592DA58A-DD46-4C99-91FD-2C3110896311}" destId="{4C9E56AB-398E-4697-9131-D7786C15FAAC}" srcOrd="7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F2C77-358E-4AE3-A11D-766FB0E03058}">
      <dsp:nvSpPr>
        <dsp:cNvPr id="0" name=""/>
        <dsp:cNvSpPr/>
      </dsp:nvSpPr>
      <dsp:spPr>
        <a:xfrm>
          <a:off x="277" y="0"/>
          <a:ext cx="9522147" cy="1176209"/>
        </a:xfrm>
        <a:prstGeom prst="chevron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ЕДИНЫЕ ПРАВИЛА РАБОТЫ СПОРТИВНЫХ ШКОЛ ДВУХ ОТРАСЛЕЙ</a:t>
          </a:r>
          <a:endParaRPr lang="ru-RU" sz="2800" kern="1200" dirty="0">
            <a:latin typeface="Lucida Console" panose="020B0609040504020204" pitchFamily="49" charset="0"/>
          </a:endParaRPr>
        </a:p>
      </dsp:txBody>
      <dsp:txXfrm>
        <a:off x="588382" y="0"/>
        <a:ext cx="8345938" cy="11762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92A9E-DF79-47EE-9BF0-35F7D359B367}">
      <dsp:nvSpPr>
        <dsp:cNvPr id="0" name=""/>
        <dsp:cNvSpPr/>
      </dsp:nvSpPr>
      <dsp:spPr>
        <a:xfrm>
          <a:off x="129666" y="0"/>
          <a:ext cx="5160177" cy="138695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Arial Black" panose="020B0A04020102020204" pitchFamily="34" charset="0"/>
            </a:rPr>
            <a:t>15 МАРТА 2023 ГОДА </a:t>
          </a:r>
          <a:r>
            <a:rPr lang="ru-RU" sz="1800" b="1" kern="1200" dirty="0">
              <a:solidFill>
                <a:schemeClr val="tx1"/>
              </a:solidFill>
              <a:latin typeface="Arial Black" panose="020B0A04020102020204" pitchFamily="34" charset="0"/>
            </a:rPr>
            <a:t> учреждением были направлены заявления и документы</a:t>
          </a:r>
          <a:endParaRPr lang="ru-RU" sz="18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29666" y="0"/>
        <a:ext cx="5160177" cy="924636"/>
      </dsp:txXfrm>
    </dsp:sp>
    <dsp:sp modelId="{5AEE090E-870E-406F-A850-0292CE1123DB}">
      <dsp:nvSpPr>
        <dsp:cNvPr id="0" name=""/>
        <dsp:cNvSpPr/>
      </dsp:nvSpPr>
      <dsp:spPr>
        <a:xfrm>
          <a:off x="847196" y="1195364"/>
          <a:ext cx="5258568" cy="325467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76200" cap="rnd" cmpd="sng" algn="ctr">
          <a:solidFill>
            <a:srgbClr val="FFC0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sng" kern="1200" dirty="0">
              <a:latin typeface="Arial Black" panose="020B0A04020102020204" pitchFamily="34" charset="0"/>
            </a:rPr>
            <a:t>ПРЕДОСТАВЛЕННЫЕ ДОКУМЕНТЫ:                                                         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 Black" panose="020B0A04020102020204" pitchFamily="34" charset="0"/>
            </a:rPr>
            <a:t>заявление на проведение инспекционной деятельности;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 Black" panose="020B0A04020102020204" pitchFamily="34" charset="0"/>
            </a:rPr>
            <a:t>заявление на проведение лабораторных исследований и измерений;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 Black" panose="020B0A04020102020204" pitchFamily="34" charset="0"/>
            </a:rPr>
            <a:t>копия договора недвижимым государственным имуществом Краснодарского края;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 Black" panose="020B0A04020102020204" pitchFamily="34" charset="0"/>
            </a:rPr>
            <a:t>копии ОГРН, ИНН, Устава;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 Black" panose="020B0A04020102020204" pitchFamily="34" charset="0"/>
            </a:rPr>
            <a:t>копия технического паспорта помещений с экспликацией.</a:t>
          </a:r>
        </a:p>
      </dsp:txBody>
      <dsp:txXfrm>
        <a:off x="942522" y="1290690"/>
        <a:ext cx="5067916" cy="30640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BBF31-2451-44B6-AAAA-8F06E9D2286A}">
      <dsp:nvSpPr>
        <dsp:cNvPr id="0" name=""/>
        <dsp:cNvSpPr/>
      </dsp:nvSpPr>
      <dsp:spPr>
        <a:xfrm>
          <a:off x="3364" y="60472"/>
          <a:ext cx="11121763" cy="113862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tx1"/>
              </a:solidFill>
              <a:latin typeface="Arial Black" panose="020B0A04020102020204" pitchFamily="34" charset="0"/>
            </a:rPr>
            <a:t>ЦЕНТР ГИГИЕНЫ</a:t>
          </a:r>
        </a:p>
      </dsp:txBody>
      <dsp:txXfrm>
        <a:off x="36713" y="93821"/>
        <a:ext cx="11055065" cy="1071923"/>
      </dsp:txXfrm>
    </dsp:sp>
    <dsp:sp modelId="{9F2F2E8D-99DE-4DDB-9803-AD61B0A54F20}">
      <dsp:nvSpPr>
        <dsp:cNvPr id="0" name=""/>
        <dsp:cNvSpPr/>
      </dsp:nvSpPr>
      <dsp:spPr>
        <a:xfrm>
          <a:off x="63203" y="1523660"/>
          <a:ext cx="1739828" cy="2515289"/>
        </a:xfrm>
        <a:prstGeom prst="roundRect">
          <a:avLst>
            <a:gd name="adj" fmla="val 10000"/>
          </a:avLst>
        </a:prstGeom>
        <a:solidFill>
          <a:schemeClr val="bg1"/>
        </a:solidFill>
        <a:ln w="76200"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17 </a:t>
          </a: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   МАРТА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Взятие </a:t>
          </a:r>
          <a:r>
            <a:rPr lang="ru-RU" sz="2000" kern="1200" dirty="0">
              <a:solidFill>
                <a:schemeClr val="tx1"/>
              </a:solidFill>
              <a:latin typeface="Arial Black" panose="020B0A04020102020204" pitchFamily="34" charset="0"/>
            </a:rPr>
            <a:t>пробы воды</a:t>
          </a:r>
        </a:p>
      </dsp:txBody>
      <dsp:txXfrm>
        <a:off x="114161" y="1574618"/>
        <a:ext cx="1637912" cy="2413373"/>
      </dsp:txXfrm>
    </dsp:sp>
    <dsp:sp modelId="{F6654F2E-BC0D-4AF9-93A6-EABF07BAD312}">
      <dsp:nvSpPr>
        <dsp:cNvPr id="0" name=""/>
        <dsp:cNvSpPr/>
      </dsp:nvSpPr>
      <dsp:spPr>
        <a:xfrm>
          <a:off x="1854858" y="1546348"/>
          <a:ext cx="2418289" cy="2515289"/>
        </a:xfrm>
        <a:prstGeom prst="roundRect">
          <a:avLst>
            <a:gd name="adj" fmla="val 10000"/>
          </a:avLst>
        </a:prstGeom>
        <a:solidFill>
          <a:schemeClr val="bg1"/>
        </a:solidFill>
        <a:ln w="76200"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24 </a:t>
          </a: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                МАРТА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Осмотр </a:t>
          </a:r>
          <a:r>
            <a:rPr lang="ru-RU" sz="2000" kern="1200" dirty="0">
              <a:solidFill>
                <a:schemeClr val="tx1"/>
              </a:solidFill>
              <a:latin typeface="Arial Black" panose="020B0A04020102020204" pitchFamily="34" charset="0"/>
            </a:rPr>
            <a:t>помещений по </a:t>
          </a:r>
          <a:r>
            <a:rPr lang="ru-RU" sz="2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тех. </a:t>
          </a:r>
          <a:r>
            <a:rPr lang="ru-RU" sz="2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паспорту</a:t>
          </a:r>
          <a:endParaRPr lang="ru-RU" sz="20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925687" y="1617177"/>
        <a:ext cx="2276631" cy="2373631"/>
      </dsp:txXfrm>
    </dsp:sp>
    <dsp:sp modelId="{DE4ACE3E-BD04-4CC8-9CC5-52086506792B}">
      <dsp:nvSpPr>
        <dsp:cNvPr id="0" name=""/>
        <dsp:cNvSpPr/>
      </dsp:nvSpPr>
      <dsp:spPr>
        <a:xfrm>
          <a:off x="4344532" y="1523920"/>
          <a:ext cx="2312788" cy="2551484"/>
        </a:xfrm>
        <a:prstGeom prst="roundRect">
          <a:avLst>
            <a:gd name="adj" fmla="val 10000"/>
          </a:avLst>
        </a:prstGeom>
        <a:solidFill>
          <a:schemeClr val="bg1"/>
        </a:solidFill>
        <a:ln w="76200"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25 </a:t>
          </a: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        МАРТА</a:t>
          </a:r>
          <a:endParaRPr lang="ru-RU" sz="20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Направление </a:t>
          </a:r>
          <a:r>
            <a:rPr lang="ru-RU" sz="1800" kern="1200" dirty="0">
              <a:solidFill>
                <a:schemeClr val="tx1"/>
              </a:solidFill>
              <a:latin typeface="Arial Black" panose="020B0A04020102020204" pitchFamily="34" charset="0"/>
            </a:rPr>
            <a:t>пакета </a:t>
          </a:r>
          <a:r>
            <a:rPr lang="ru-RU" sz="18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документа</a:t>
          </a:r>
          <a:endParaRPr lang="ru-RU" sz="18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412271" y="1591659"/>
        <a:ext cx="2177310" cy="2416006"/>
      </dsp:txXfrm>
    </dsp:sp>
    <dsp:sp modelId="{6148945B-D7C3-4938-BB0B-FE61B5A3C1F4}">
      <dsp:nvSpPr>
        <dsp:cNvPr id="0" name=""/>
        <dsp:cNvSpPr/>
      </dsp:nvSpPr>
      <dsp:spPr>
        <a:xfrm>
          <a:off x="6782319" y="1524138"/>
          <a:ext cx="2157411" cy="2515289"/>
        </a:xfrm>
        <a:prstGeom prst="roundRect">
          <a:avLst>
            <a:gd name="adj" fmla="val 10000"/>
          </a:avLst>
        </a:prstGeom>
        <a:solidFill>
          <a:schemeClr val="bg1"/>
        </a:solidFill>
        <a:ln w="76200"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17      АПРЕЛЯ</a:t>
          </a:r>
          <a:r>
            <a:rPr lang="ru-RU" sz="18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Измерение освещения объекта</a:t>
          </a:r>
          <a:endParaRPr lang="ru-RU" sz="18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6845507" y="1587326"/>
        <a:ext cx="2031035" cy="2388913"/>
      </dsp:txXfrm>
    </dsp:sp>
    <dsp:sp modelId="{F5F75431-07C8-4039-AB8F-73587A9CCAF0}">
      <dsp:nvSpPr>
        <dsp:cNvPr id="0" name=""/>
        <dsp:cNvSpPr/>
      </dsp:nvSpPr>
      <dsp:spPr>
        <a:xfrm>
          <a:off x="9085796" y="1478662"/>
          <a:ext cx="2042695" cy="2515289"/>
        </a:xfrm>
        <a:prstGeom prst="roundRect">
          <a:avLst>
            <a:gd name="adj" fmla="val 10000"/>
          </a:avLst>
        </a:prstGeom>
        <a:solidFill>
          <a:schemeClr val="bg1"/>
        </a:solidFill>
        <a:ln w="76200"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18             АПРЕЛЯ</a:t>
          </a:r>
          <a:r>
            <a:rPr lang="ru-RU" sz="18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Предоставле-ние</a:t>
          </a:r>
          <a:r>
            <a:rPr lang="ru-RU" sz="18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гос. экспертизы по зданию</a:t>
          </a:r>
          <a:endParaRPr lang="ru-RU" sz="18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9145624" y="1538490"/>
        <a:ext cx="1923039" cy="23956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8A62-5EA2-4418-8E19-74284D7874E7}">
      <dsp:nvSpPr>
        <dsp:cNvPr id="0" name=""/>
        <dsp:cNvSpPr/>
      </dsp:nvSpPr>
      <dsp:spPr>
        <a:xfrm>
          <a:off x="668632" y="0"/>
          <a:ext cx="4668873" cy="4668873"/>
        </a:xfrm>
        <a:prstGeom prst="triangle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CE8AE-C1FB-4594-B5DC-18F3A68B7AD5}">
      <dsp:nvSpPr>
        <dsp:cNvPr id="0" name=""/>
        <dsp:cNvSpPr/>
      </dsp:nvSpPr>
      <dsp:spPr>
        <a:xfrm>
          <a:off x="2141372" y="924390"/>
          <a:ext cx="3667698" cy="2429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FF0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ПРИ РАЗРАБОТКЕ ПРОЕКТОВ ДОКУМЕНТОВ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259970" y="1042988"/>
        <a:ext cx="3430502" cy="21922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DEFC-ED93-4888-BE30-E2FE17743C92}">
      <dsp:nvSpPr>
        <dsp:cNvPr id="0" name=""/>
        <dsp:cNvSpPr/>
      </dsp:nvSpPr>
      <dsp:spPr>
        <a:xfrm>
          <a:off x="0" y="309656"/>
          <a:ext cx="932836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94CD17-56F2-42E0-BED8-7B72A54C9A0D}">
      <dsp:nvSpPr>
        <dsp:cNvPr id="0" name=""/>
        <dsp:cNvSpPr/>
      </dsp:nvSpPr>
      <dsp:spPr>
        <a:xfrm>
          <a:off x="504300" y="0"/>
          <a:ext cx="681638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13" tIns="0" rIns="2468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- </a:t>
          </a:r>
          <a:r>
            <a:rPr lang="ru-RU" sz="1600" kern="1200" dirty="0" smtClean="0">
              <a:latin typeface="Arial Black" panose="020B0A04020102020204" pitchFamily="34" charset="0"/>
            </a:rPr>
            <a:t>ИЗМЕНИЛАСЬ СТРУКТУРА ПРОГРАММЫ</a:t>
          </a:r>
          <a:endParaRPr lang="ru-RU" sz="1600" kern="1200" dirty="0">
            <a:latin typeface="Arial Black" panose="020B0A04020102020204" pitchFamily="34" charset="0"/>
          </a:endParaRPr>
        </a:p>
      </dsp:txBody>
      <dsp:txXfrm>
        <a:off x="531680" y="27380"/>
        <a:ext cx="6761623" cy="506120"/>
      </dsp:txXfrm>
    </dsp:sp>
    <dsp:sp modelId="{7A8CB361-8C7A-489E-B4FC-B783946C2A90}">
      <dsp:nvSpPr>
        <dsp:cNvPr id="0" name=""/>
        <dsp:cNvSpPr/>
      </dsp:nvSpPr>
      <dsp:spPr>
        <a:xfrm>
          <a:off x="0" y="1171496"/>
          <a:ext cx="932836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9FA00E-EFDB-45CC-BC2D-3030A1584472}">
      <dsp:nvSpPr>
        <dsp:cNvPr id="0" name=""/>
        <dsp:cNvSpPr/>
      </dsp:nvSpPr>
      <dsp:spPr>
        <a:xfrm>
          <a:off x="466418" y="891056"/>
          <a:ext cx="690290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13" tIns="0" rIns="2468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- в </a:t>
          </a:r>
          <a:r>
            <a:rPr lang="ru-RU" sz="1600" kern="1200" dirty="0" smtClean="0">
              <a:latin typeface="Arial Black" panose="020B0A04020102020204" pitchFamily="34" charset="0"/>
            </a:rPr>
            <a:t>нормативах ОФП и СФП </a:t>
          </a:r>
          <a:r>
            <a:rPr lang="ru-RU" sz="1600" b="1" kern="1200" dirty="0" smtClean="0">
              <a:latin typeface="Arial Black" panose="020B0A04020102020204" pitchFamily="34" charset="0"/>
            </a:rPr>
            <a:t>исключили</a:t>
          </a:r>
          <a:r>
            <a:rPr lang="ru-RU" sz="1600" kern="1200" dirty="0" smtClean="0">
              <a:latin typeface="Arial Black" panose="020B0A04020102020204" pitchFamily="34" charset="0"/>
            </a:rPr>
            <a:t> </a:t>
          </a:r>
          <a:r>
            <a:rPr lang="ru-RU" sz="1600" kern="1200" dirty="0" smtClean="0">
              <a:latin typeface="Arial Black" panose="020B0A04020102020204" pitchFamily="34" charset="0"/>
            </a:rPr>
            <a:t>ТЕХНИЧЕСКОЕ  </a:t>
          </a:r>
          <a:r>
            <a:rPr lang="ru-RU" sz="1600" kern="1200" dirty="0">
              <a:latin typeface="Arial Black" panose="020B0A04020102020204" pitchFamily="34" charset="0"/>
            </a:rPr>
            <a:t>мастерство и </a:t>
          </a:r>
          <a:r>
            <a:rPr lang="ru-RU" sz="1600" b="1" kern="1200" dirty="0">
              <a:latin typeface="Arial Black" panose="020B0A04020102020204" pitchFamily="34" charset="0"/>
            </a:rPr>
            <a:t>добавили</a:t>
          </a:r>
          <a:r>
            <a:rPr lang="ru-RU" sz="1600" kern="1200" dirty="0">
              <a:latin typeface="Arial Black" panose="020B0A04020102020204" pitchFamily="34" charset="0"/>
            </a:rPr>
            <a:t> СПОРТИВНЫЕ РАЗРЯДЫ</a:t>
          </a:r>
        </a:p>
      </dsp:txBody>
      <dsp:txXfrm>
        <a:off x="493798" y="918436"/>
        <a:ext cx="6848143" cy="506120"/>
      </dsp:txXfrm>
    </dsp:sp>
    <dsp:sp modelId="{A0B5E181-DE2B-4565-98C7-C8BCB922FC28}">
      <dsp:nvSpPr>
        <dsp:cNvPr id="0" name=""/>
        <dsp:cNvSpPr/>
      </dsp:nvSpPr>
      <dsp:spPr>
        <a:xfrm>
          <a:off x="0" y="2033336"/>
          <a:ext cx="932836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9BCAB5-5F2A-409A-BC95-298FE1965C3A}">
      <dsp:nvSpPr>
        <dsp:cNvPr id="0" name=""/>
        <dsp:cNvSpPr/>
      </dsp:nvSpPr>
      <dsp:spPr>
        <a:xfrm>
          <a:off x="466418" y="1752896"/>
          <a:ext cx="6851122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13" tIns="0" rIns="2468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ИЗМЕНИЛИСЬ ТРЕБОВАНИЯ К НАПОЛНЯЕМОСТИ ГРУПП</a:t>
          </a:r>
        </a:p>
      </dsp:txBody>
      <dsp:txXfrm>
        <a:off x="493798" y="1780276"/>
        <a:ext cx="6796362" cy="506120"/>
      </dsp:txXfrm>
    </dsp:sp>
    <dsp:sp modelId="{CB43D482-163B-4CF5-8B54-9F370020B20A}">
      <dsp:nvSpPr>
        <dsp:cNvPr id="0" name=""/>
        <dsp:cNvSpPr/>
      </dsp:nvSpPr>
      <dsp:spPr>
        <a:xfrm>
          <a:off x="0" y="2895176"/>
          <a:ext cx="932836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51F7DA-3836-45B5-AF57-DA1242A11726}">
      <dsp:nvSpPr>
        <dsp:cNvPr id="0" name=""/>
        <dsp:cNvSpPr/>
      </dsp:nvSpPr>
      <dsp:spPr>
        <a:xfrm>
          <a:off x="466418" y="2614736"/>
          <a:ext cx="684041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13" tIns="0" rIns="2468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ИЗМЕНИЛИСЬ РЕЗУЛЬТАТЫ ОСВОЕНИЯ ПРОГРАММЫ</a:t>
          </a:r>
        </a:p>
      </dsp:txBody>
      <dsp:txXfrm>
        <a:off x="493798" y="2642116"/>
        <a:ext cx="6785653" cy="506120"/>
      </dsp:txXfrm>
    </dsp:sp>
    <dsp:sp modelId="{8B043270-F684-4B2D-94F1-FC5AA7E941F2}">
      <dsp:nvSpPr>
        <dsp:cNvPr id="0" name=""/>
        <dsp:cNvSpPr/>
      </dsp:nvSpPr>
      <dsp:spPr>
        <a:xfrm>
          <a:off x="0" y="3757016"/>
          <a:ext cx="932836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A3386-2F05-4BEF-A566-9F98F34F2082}">
      <dsp:nvSpPr>
        <dsp:cNvPr id="0" name=""/>
        <dsp:cNvSpPr/>
      </dsp:nvSpPr>
      <dsp:spPr>
        <a:xfrm>
          <a:off x="466418" y="3476576"/>
          <a:ext cx="684041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13" tIns="0" rIns="2468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Black" panose="020B0A04020102020204" pitchFamily="34" charset="0"/>
            </a:rPr>
            <a:t>ИЗМЕНИЛИСЬ </a:t>
          </a:r>
          <a:r>
            <a:rPr lang="ru-RU" sz="1600" kern="1200" dirty="0">
              <a:latin typeface="Arial Black" panose="020B0A04020102020204" pitchFamily="34" charset="0"/>
            </a:rPr>
            <a:t>ОБЪЕМЫ учебно-тренировочных нагрузок</a:t>
          </a:r>
        </a:p>
      </dsp:txBody>
      <dsp:txXfrm>
        <a:off x="493798" y="3503956"/>
        <a:ext cx="678565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F2C77-358E-4AE3-A11D-766FB0E03058}">
      <dsp:nvSpPr>
        <dsp:cNvPr id="0" name=""/>
        <dsp:cNvSpPr/>
      </dsp:nvSpPr>
      <dsp:spPr>
        <a:xfrm>
          <a:off x="3452" y="0"/>
          <a:ext cx="9522147" cy="670521"/>
        </a:xfrm>
        <a:prstGeom prst="chevron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СТАТУС ОБРАЗОВАТЕЛЬНЫХ ОРГАНИЗАЦИЙ</a:t>
          </a:r>
          <a:endParaRPr lang="ru-RU" sz="2800" kern="1200" dirty="0">
            <a:latin typeface="Lucida Console" panose="020B0609040504020204" pitchFamily="49" charset="0"/>
          </a:endParaRPr>
        </a:p>
      </dsp:txBody>
      <dsp:txXfrm>
        <a:off x="338713" y="0"/>
        <a:ext cx="8851626" cy="670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F2C77-358E-4AE3-A11D-766FB0E03058}">
      <dsp:nvSpPr>
        <dsp:cNvPr id="0" name=""/>
        <dsp:cNvSpPr/>
      </dsp:nvSpPr>
      <dsp:spPr>
        <a:xfrm>
          <a:off x="3452" y="0"/>
          <a:ext cx="9522147" cy="670521"/>
        </a:xfrm>
        <a:prstGeom prst="chevron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ЕДИНАЯ</a:t>
          </a:r>
          <a:r>
            <a:rPr lang="ru-RU" sz="3200" kern="1200" dirty="0"/>
            <a:t> система</a:t>
          </a:r>
          <a:r>
            <a:rPr lang="ru-RU" sz="3200" b="1" kern="1200" dirty="0"/>
            <a:t> КОНТРОЛЯ</a:t>
          </a:r>
          <a:r>
            <a:rPr lang="ru-RU" sz="3200" kern="1200" dirty="0"/>
            <a:t> и </a:t>
          </a:r>
          <a:r>
            <a:rPr lang="ru-RU" sz="3200" b="1" kern="1200" dirty="0"/>
            <a:t>ТРЕБОВАНИЙ</a:t>
          </a:r>
          <a:endParaRPr lang="ru-RU" sz="2800" kern="1200" dirty="0">
            <a:latin typeface="Lucida Console" panose="020B0609040504020204" pitchFamily="49" charset="0"/>
          </a:endParaRPr>
        </a:p>
      </dsp:txBody>
      <dsp:txXfrm>
        <a:off x="338713" y="0"/>
        <a:ext cx="8851626" cy="670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5C92-4568-4944-90BA-CE8BA4407FEB}">
      <dsp:nvSpPr>
        <dsp:cNvPr id="0" name=""/>
        <dsp:cNvSpPr/>
      </dsp:nvSpPr>
      <dsp:spPr>
        <a:xfrm rot="16200000">
          <a:off x="-840866" y="840866"/>
          <a:ext cx="4297201" cy="2615468"/>
        </a:xfrm>
        <a:prstGeom prst="flowChartManualOperati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Между нами и Собственником УТВЕРЖДЕН ПЛАН МЕРОПРИЯТИЙ по устранению нарушений</a:t>
          </a:r>
        </a:p>
      </dsp:txBody>
      <dsp:txXfrm rot="5400000">
        <a:off x="1" y="859439"/>
        <a:ext cx="2615468" cy="2578321"/>
      </dsp:txXfrm>
    </dsp:sp>
    <dsp:sp modelId="{A14E56AC-0915-44A9-98A2-C97C4A30AB72}">
      <dsp:nvSpPr>
        <dsp:cNvPr id="0" name=""/>
        <dsp:cNvSpPr/>
      </dsp:nvSpPr>
      <dsp:spPr>
        <a:xfrm rot="16200000">
          <a:off x="2036928" y="840866"/>
          <a:ext cx="4297201" cy="2615468"/>
        </a:xfrm>
        <a:prstGeom prst="flowChartManualOperati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Приказом директора НАЗНАЧЕНЫ ОТВЕТСТВЕННЫЕ ЛИЦА</a:t>
          </a:r>
        </a:p>
      </dsp:txBody>
      <dsp:txXfrm rot="5400000">
        <a:off x="2877795" y="859439"/>
        <a:ext cx="2615468" cy="2578321"/>
      </dsp:txXfrm>
    </dsp:sp>
    <dsp:sp modelId="{76823259-501A-4655-B56B-D23208EFFB69}">
      <dsp:nvSpPr>
        <dsp:cNvPr id="0" name=""/>
        <dsp:cNvSpPr/>
      </dsp:nvSpPr>
      <dsp:spPr>
        <a:xfrm rot="16200000">
          <a:off x="4785055" y="840866"/>
          <a:ext cx="4297201" cy="2615468"/>
        </a:xfrm>
        <a:prstGeom prst="flowChartManualOperati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СОБСТВЕННИКОМ ОБЪЕКТА собственными силами СДЕЛАНА ОГРОМНАЯ РАБОТА</a:t>
          </a:r>
        </a:p>
      </dsp:txBody>
      <dsp:txXfrm rot="5400000">
        <a:off x="5625922" y="859439"/>
        <a:ext cx="2615468" cy="2578321"/>
      </dsp:txXfrm>
    </dsp:sp>
    <dsp:sp modelId="{E8F50328-FE80-41E2-A9C4-52CFAFD7772D}">
      <dsp:nvSpPr>
        <dsp:cNvPr id="0" name=""/>
        <dsp:cNvSpPr/>
      </dsp:nvSpPr>
      <dsp:spPr>
        <a:xfrm rot="16200000">
          <a:off x="7596683" y="840866"/>
          <a:ext cx="4297201" cy="2615468"/>
        </a:xfrm>
        <a:prstGeom prst="flowChartManualOperati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СОГЛАСНО ПЛАНА МЕРОПРИЯТИЙ – ЗАМЕЧАНИЯ УСТРАНЕНЫ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В СРОК</a:t>
          </a:r>
        </a:p>
      </dsp:txBody>
      <dsp:txXfrm rot="5400000">
        <a:off x="8437550" y="859439"/>
        <a:ext cx="2615468" cy="2578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B05C-DC9A-4035-BA7A-7ED260092B7B}">
      <dsp:nvSpPr>
        <dsp:cNvPr id="0" name=""/>
        <dsp:cNvSpPr/>
      </dsp:nvSpPr>
      <dsp:spPr>
        <a:xfrm>
          <a:off x="969713" y="0"/>
          <a:ext cx="4691778" cy="4691778"/>
        </a:xfrm>
        <a:prstGeom prst="triangle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888B-EC05-4FDB-A531-B6B528B98FE7}">
      <dsp:nvSpPr>
        <dsp:cNvPr id="0" name=""/>
        <dsp:cNvSpPr/>
      </dsp:nvSpPr>
      <dsp:spPr>
        <a:xfrm>
          <a:off x="3337862" y="436278"/>
          <a:ext cx="4548256" cy="1110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lumMod val="75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b="1" kern="1200" dirty="0">
              <a:latin typeface="Arial Black" panose="020B0A04020102020204" pitchFamily="34" charset="0"/>
            </a:rPr>
            <a:t>Совместная работа Министерства спорта КК                  с Министерством                 образования КК</a:t>
          </a:r>
          <a:r>
            <a:rPr lang="ru-RU" sz="1850" kern="1200" dirty="0">
              <a:latin typeface="Arial Black" panose="020B0A04020102020204" pitchFamily="34" charset="0"/>
            </a:rPr>
            <a:t> </a:t>
          </a:r>
        </a:p>
      </dsp:txBody>
      <dsp:txXfrm>
        <a:off x="3392079" y="490495"/>
        <a:ext cx="4439822" cy="1002197"/>
      </dsp:txXfrm>
    </dsp:sp>
    <dsp:sp modelId="{44180CF2-935E-4AAC-B10A-AAE8C02848AB}">
      <dsp:nvSpPr>
        <dsp:cNvPr id="0" name=""/>
        <dsp:cNvSpPr/>
      </dsp:nvSpPr>
      <dsp:spPr>
        <a:xfrm>
          <a:off x="3377279" y="1721158"/>
          <a:ext cx="4491197" cy="1110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lumMod val="75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anose="020B0A04020102020204" pitchFamily="34" charset="0"/>
            </a:rPr>
            <a:t>С декабря 2022 года этап прохождения получения ВРЕМЕННОЙ лицензии</a:t>
          </a:r>
          <a:endParaRPr lang="ru-RU" sz="2000" kern="1200" dirty="0">
            <a:latin typeface="Arial Black" panose="020B0A04020102020204" pitchFamily="34" charset="0"/>
          </a:endParaRPr>
        </a:p>
      </dsp:txBody>
      <dsp:txXfrm>
        <a:off x="3431496" y="1775375"/>
        <a:ext cx="4382763" cy="1002197"/>
      </dsp:txXfrm>
    </dsp:sp>
    <dsp:sp modelId="{F8AC5231-6848-409F-B463-FD4A610F171C}">
      <dsp:nvSpPr>
        <dsp:cNvPr id="0" name=""/>
        <dsp:cNvSpPr/>
      </dsp:nvSpPr>
      <dsp:spPr>
        <a:xfrm>
          <a:off x="3377279" y="2970619"/>
          <a:ext cx="4491197" cy="1110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lumMod val="75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9 января 2023 года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ВРЕМЕННАЯ ЛИЦЕНЗИЯ НАМИ БЫЛА</a:t>
          </a:r>
          <a:r>
            <a:rPr lang="ru-RU" sz="24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4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ПОЛУЧЕНА</a:t>
          </a:r>
          <a:endParaRPr lang="ru-RU" sz="24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3431496" y="3024836"/>
        <a:ext cx="4382763" cy="1002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01BE-C653-4CA4-89B9-F6C2CFFE063A}">
      <dsp:nvSpPr>
        <dsp:cNvPr id="0" name=""/>
        <dsp:cNvSpPr/>
      </dsp:nvSpPr>
      <dsp:spPr>
        <a:xfrm>
          <a:off x="8810" y="369837"/>
          <a:ext cx="2423830" cy="586679"/>
        </a:xfrm>
        <a:prstGeom prst="rect">
          <a:avLst/>
        </a:prstGeom>
        <a:solidFill>
          <a:srgbClr val="FF0000"/>
        </a:solidFill>
        <a:ln w="12700" cap="rnd" cmpd="sng" algn="ctr">
          <a:solidFill>
            <a:srgbClr val="C000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Arial Black" panose="020B0A04020102020204" pitchFamily="34" charset="0"/>
            </a:rPr>
            <a:t>ПРОБЛЕМА</a:t>
          </a:r>
        </a:p>
      </dsp:txBody>
      <dsp:txXfrm>
        <a:off x="8810" y="369837"/>
        <a:ext cx="2423830" cy="586679"/>
      </dsp:txXfrm>
    </dsp:sp>
    <dsp:sp modelId="{10C3EBF4-6AD8-44FE-8060-21A00EF4E407}">
      <dsp:nvSpPr>
        <dsp:cNvPr id="0" name=""/>
        <dsp:cNvSpPr/>
      </dsp:nvSpPr>
      <dsp:spPr>
        <a:xfrm>
          <a:off x="2734" y="881298"/>
          <a:ext cx="2420780" cy="10170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система               ИС АКНДПП,        не была готова</a:t>
          </a:r>
        </a:p>
      </dsp:txBody>
      <dsp:txXfrm>
        <a:off x="2734" y="881298"/>
        <a:ext cx="2420780" cy="1017022"/>
      </dsp:txXfrm>
    </dsp:sp>
    <dsp:sp modelId="{18F6F634-BC2E-42C1-8B9F-B5F1DC497142}">
      <dsp:nvSpPr>
        <dsp:cNvPr id="0" name=""/>
        <dsp:cNvSpPr/>
      </dsp:nvSpPr>
      <dsp:spPr>
        <a:xfrm>
          <a:off x="2765159" y="369837"/>
          <a:ext cx="2420780" cy="586679"/>
        </a:xfrm>
        <a:prstGeom prst="rect">
          <a:avLst/>
        </a:prstGeom>
        <a:solidFill>
          <a:srgbClr val="FF0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Arial Black" panose="020B0A04020102020204" pitchFamily="34" charset="0"/>
            </a:rPr>
            <a:t>ПРОБЛЕМА</a:t>
          </a:r>
        </a:p>
      </dsp:txBody>
      <dsp:txXfrm>
        <a:off x="2765159" y="369837"/>
        <a:ext cx="2420780" cy="586679"/>
      </dsp:txXfrm>
    </dsp:sp>
    <dsp:sp modelId="{2DEC0A2F-4308-45C6-9959-7E8CE8223FEA}">
      <dsp:nvSpPr>
        <dsp:cNvPr id="0" name=""/>
        <dsp:cNvSpPr/>
      </dsp:nvSpPr>
      <dsp:spPr>
        <a:xfrm>
          <a:off x="2763949" y="881298"/>
          <a:ext cx="2420780" cy="10170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несовместимость браузера </a:t>
          </a:r>
          <a:r>
            <a:rPr lang="ru-RU" sz="1900" kern="1200" dirty="0" err="1"/>
            <a:t>Яндекс.Браузер</a:t>
          </a:r>
          <a:endParaRPr lang="ru-RU" sz="1900" kern="1200" dirty="0"/>
        </a:p>
      </dsp:txBody>
      <dsp:txXfrm>
        <a:off x="2763949" y="881298"/>
        <a:ext cx="2420780" cy="10170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B05C-DC9A-4035-BA7A-7ED260092B7B}">
      <dsp:nvSpPr>
        <dsp:cNvPr id="0" name=""/>
        <dsp:cNvSpPr/>
      </dsp:nvSpPr>
      <dsp:spPr>
        <a:xfrm>
          <a:off x="959817" y="0"/>
          <a:ext cx="4691778" cy="4691778"/>
        </a:xfrm>
        <a:prstGeom prst="triangle">
          <a:avLst/>
        </a:prstGeom>
        <a:solidFill>
          <a:srgbClr val="F45F3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888B-EC05-4FDB-A531-B6B528B98FE7}">
      <dsp:nvSpPr>
        <dsp:cNvPr id="0" name=""/>
        <dsp:cNvSpPr/>
      </dsp:nvSpPr>
      <dsp:spPr>
        <a:xfrm>
          <a:off x="3327966" y="443042"/>
          <a:ext cx="4548256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anose="020B0A04020102020204" pitchFamily="34" charset="0"/>
            </a:rPr>
            <a:t>В декабре 2022 </a:t>
          </a:r>
          <a:r>
            <a:rPr lang="ru-RU" sz="1850" b="1" kern="1200" dirty="0">
              <a:latin typeface="Arial Black" panose="020B0A04020102020204" pitchFamily="34" charset="0"/>
            </a:rPr>
            <a:t>г. совместная работа по согласованию Устава с Минспортом</a:t>
          </a:r>
          <a:r>
            <a:rPr lang="ru-RU" sz="1850" kern="1200" dirty="0">
              <a:latin typeface="Arial Black" panose="020B0A04020102020204" pitchFamily="34" charset="0"/>
            </a:rPr>
            <a:t> КК</a:t>
          </a:r>
        </a:p>
      </dsp:txBody>
      <dsp:txXfrm>
        <a:off x="3368673" y="483749"/>
        <a:ext cx="4466842" cy="752476"/>
      </dsp:txXfrm>
    </dsp:sp>
    <dsp:sp modelId="{44180CF2-935E-4AAC-B10A-AAE8C02848AB}">
      <dsp:nvSpPr>
        <dsp:cNvPr id="0" name=""/>
        <dsp:cNvSpPr/>
      </dsp:nvSpPr>
      <dsp:spPr>
        <a:xfrm>
          <a:off x="3367383" y="1407762"/>
          <a:ext cx="4491197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anose="020B0A04020102020204" pitchFamily="34" charset="0"/>
            </a:rPr>
            <a:t>в феврале 2023 года </a:t>
          </a:r>
          <a:r>
            <a:rPr lang="ru-RU" sz="2000" kern="1200" dirty="0">
              <a:latin typeface="Arial Black" panose="020B0A04020102020204" pitchFamily="34" charset="0"/>
            </a:rPr>
            <a:t>был утвержден новый устав</a:t>
          </a:r>
        </a:p>
      </dsp:txBody>
      <dsp:txXfrm>
        <a:off x="3408090" y="1448469"/>
        <a:ext cx="4409783" cy="752476"/>
      </dsp:txXfrm>
    </dsp:sp>
    <dsp:sp modelId="{B396DA3E-7B68-497E-B34B-181B11094D9D}">
      <dsp:nvSpPr>
        <dsp:cNvPr id="0" name=""/>
        <dsp:cNvSpPr/>
      </dsp:nvSpPr>
      <dsp:spPr>
        <a:xfrm>
          <a:off x="3339128" y="2317078"/>
          <a:ext cx="4547707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Black" panose="020B0A04020102020204" pitchFamily="34" charset="0"/>
            </a:rPr>
            <a:t>государственной регистрации юридического лица в налоговой</a:t>
          </a:r>
        </a:p>
      </dsp:txBody>
      <dsp:txXfrm>
        <a:off x="3379835" y="2357785"/>
        <a:ext cx="4466293" cy="752476"/>
      </dsp:txXfrm>
    </dsp:sp>
    <dsp:sp modelId="{0793EDDF-C9C9-4C80-9824-F258C3B12035}">
      <dsp:nvSpPr>
        <dsp:cNvPr id="0" name=""/>
        <dsp:cNvSpPr/>
      </dsp:nvSpPr>
      <dsp:spPr>
        <a:xfrm>
          <a:off x="3342239" y="3234990"/>
          <a:ext cx="4587841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 Black" panose="020B0A04020102020204" pitchFamily="34" charset="0"/>
            </a:rPr>
            <a:t>2 марта 2023 года                            </a:t>
          </a:r>
          <a:r>
            <a:rPr lang="ru-RU" sz="1800" kern="1200" dirty="0">
              <a:latin typeface="Arial Black" panose="020B0A04020102020204" pitchFamily="34" charset="0"/>
            </a:rPr>
            <a:t>наше учреждение официально </a:t>
          </a:r>
          <a:r>
            <a:rPr lang="ru-RU" sz="1800" kern="1200" dirty="0">
              <a:solidFill>
                <a:srgbClr val="C00000"/>
              </a:solidFill>
              <a:latin typeface="Arial Black" panose="020B0A04020102020204" pitchFamily="34" charset="0"/>
            </a:rPr>
            <a:t>ПЕРЕИМЕНОВАНО</a:t>
          </a:r>
        </a:p>
      </dsp:txBody>
      <dsp:txXfrm>
        <a:off x="3382946" y="3275697"/>
        <a:ext cx="4506427" cy="752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B05C-DC9A-4035-BA7A-7ED260092B7B}">
      <dsp:nvSpPr>
        <dsp:cNvPr id="0" name=""/>
        <dsp:cNvSpPr/>
      </dsp:nvSpPr>
      <dsp:spPr>
        <a:xfrm>
          <a:off x="758825" y="0"/>
          <a:ext cx="4691778" cy="4691778"/>
        </a:xfrm>
        <a:prstGeom prst="triangle">
          <a:avLst/>
        </a:prstGeom>
        <a:solidFill>
          <a:srgbClr val="30DFE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888B-EC05-4FDB-A531-B6B528B98FE7}">
      <dsp:nvSpPr>
        <dsp:cNvPr id="0" name=""/>
        <dsp:cNvSpPr/>
      </dsp:nvSpPr>
      <dsp:spPr>
        <a:xfrm>
          <a:off x="3114259" y="445989"/>
          <a:ext cx="4548256" cy="7761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  <a:latin typeface="Arial Black" panose="020B0A04020102020204" pitchFamily="34" charset="0"/>
            </a:rPr>
            <a:t>ЗАПУСКАЕМ ПРОЦЕДУРУ ИЗМЕНЕНИЙ В ДОГОВОР</a:t>
          </a:r>
          <a:endParaRPr lang="ru-RU" sz="20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3152148" y="483878"/>
        <a:ext cx="4472478" cy="700381"/>
      </dsp:txXfrm>
    </dsp:sp>
    <dsp:sp modelId="{44180CF2-935E-4AAC-B10A-AAE8C02848AB}">
      <dsp:nvSpPr>
        <dsp:cNvPr id="0" name=""/>
        <dsp:cNvSpPr/>
      </dsp:nvSpPr>
      <dsp:spPr>
        <a:xfrm>
          <a:off x="3153676" y="1343921"/>
          <a:ext cx="4491197" cy="1480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3 марта 2023 года</a:t>
          </a:r>
          <a:r>
            <a:rPr lang="ru-RU" sz="2000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 </a:t>
          </a:r>
          <a:r>
            <a:rPr lang="ru-RU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Собственником была запущена </a:t>
          </a:r>
          <a:r>
            <a:rPr lang="ru-RU" b="1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процедура внесения изменений </a:t>
          </a:r>
          <a:r>
            <a:rPr lang="ru-RU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в договор безвозмездного пользования</a:t>
          </a:r>
          <a:endParaRPr lang="ru-RU" sz="2000" kern="1200" dirty="0">
            <a:latin typeface="Arial Black" panose="020B0A04020102020204" pitchFamily="34" charset="0"/>
          </a:endParaRPr>
        </a:p>
      </dsp:txBody>
      <dsp:txXfrm>
        <a:off x="3225953" y="1416198"/>
        <a:ext cx="4346643" cy="1336055"/>
      </dsp:txXfrm>
    </dsp:sp>
    <dsp:sp modelId="{B396DA3E-7B68-497E-B34B-181B11094D9D}">
      <dsp:nvSpPr>
        <dsp:cNvPr id="0" name=""/>
        <dsp:cNvSpPr/>
      </dsp:nvSpPr>
      <dsp:spPr>
        <a:xfrm>
          <a:off x="3125421" y="2894734"/>
          <a:ext cx="4547707" cy="1202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9 марта 2023 года</a:t>
          </a:r>
          <a:r>
            <a:rPr lang="ru-RU" sz="2000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 </a:t>
          </a:r>
          <a:r>
            <a:rPr lang="ru-RU" kern="1200" dirty="0">
              <a:latin typeface="Arial Black" panose="020B0A04020102020204" pitchFamily="34" charset="0"/>
              <a:ea typeface="Calibri" panose="020F0502020204030204" pitchFamily="34" charset="0"/>
            </a:rPr>
            <a:t>по</a:t>
          </a:r>
          <a:r>
            <a:rPr lang="ru-RU" kern="1200" dirty="0">
              <a:effectLst/>
              <a:latin typeface="Arial Black" panose="020B0A04020102020204" pitchFamily="34" charset="0"/>
              <a:ea typeface="Calibri" panose="020F0502020204030204" pitchFamily="34" charset="0"/>
            </a:rPr>
            <a:t>дписано доп. соглашение в части переименования нашего учреждения</a:t>
          </a:r>
          <a:endParaRPr lang="ru-RU" sz="2000" kern="1200" dirty="0">
            <a:latin typeface="Arial Black" panose="020B0A04020102020204" pitchFamily="34" charset="0"/>
          </a:endParaRPr>
        </a:p>
      </dsp:txBody>
      <dsp:txXfrm>
        <a:off x="3184120" y="2953433"/>
        <a:ext cx="4430309" cy="1085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B05C-DC9A-4035-BA7A-7ED260092B7B}">
      <dsp:nvSpPr>
        <dsp:cNvPr id="0" name=""/>
        <dsp:cNvSpPr/>
      </dsp:nvSpPr>
      <dsp:spPr>
        <a:xfrm>
          <a:off x="695298" y="0"/>
          <a:ext cx="4691778" cy="4691778"/>
        </a:xfrm>
        <a:prstGeom prst="triangle">
          <a:avLst/>
        </a:prstGeom>
        <a:solidFill>
          <a:srgbClr val="F830BF"/>
        </a:solidFill>
        <a:ln>
          <a:solidFill>
            <a:srgbClr val="F830BF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888B-EC05-4FDB-A531-B6B528B98FE7}">
      <dsp:nvSpPr>
        <dsp:cNvPr id="0" name=""/>
        <dsp:cNvSpPr/>
      </dsp:nvSpPr>
      <dsp:spPr>
        <a:xfrm>
          <a:off x="3114259" y="443042"/>
          <a:ext cx="4548256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F830BF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Arial Black" panose="020B0A04020102020204" pitchFamily="34" charset="0"/>
            </a:rPr>
            <a:t>Совместная работа Министерства спорта и Здравоохранения</a:t>
          </a:r>
        </a:p>
      </dsp:txBody>
      <dsp:txXfrm>
        <a:off x="3154966" y="483749"/>
        <a:ext cx="4466842" cy="752476"/>
      </dsp:txXfrm>
    </dsp:sp>
    <dsp:sp modelId="{44180CF2-935E-4AAC-B10A-AAE8C02848AB}">
      <dsp:nvSpPr>
        <dsp:cNvPr id="0" name=""/>
        <dsp:cNvSpPr/>
      </dsp:nvSpPr>
      <dsp:spPr>
        <a:xfrm>
          <a:off x="3127785" y="1407762"/>
          <a:ext cx="4491197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F830BF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Направление ПЕРЕЧНЯ медицинских организаций для заключения договора</a:t>
          </a:r>
        </a:p>
      </dsp:txBody>
      <dsp:txXfrm>
        <a:off x="3168492" y="1448469"/>
        <a:ext cx="4409783" cy="752476"/>
      </dsp:txXfrm>
    </dsp:sp>
    <dsp:sp modelId="{B396DA3E-7B68-497E-B34B-181B11094D9D}">
      <dsp:nvSpPr>
        <dsp:cNvPr id="0" name=""/>
        <dsp:cNvSpPr/>
      </dsp:nvSpPr>
      <dsp:spPr>
        <a:xfrm>
          <a:off x="3125421" y="2317078"/>
          <a:ext cx="4547707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F830BF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 Black" panose="020B0A04020102020204" pitchFamily="34" charset="0"/>
            </a:rPr>
            <a:t>организация работы по заключению договора </a:t>
          </a:r>
          <a:r>
            <a:rPr lang="ru-RU" sz="1800" b="1" kern="1200" dirty="0">
              <a:latin typeface="Arial Black" panose="020B0A04020102020204" pitchFamily="34" charset="0"/>
            </a:rPr>
            <a:t>с поликлиникой № 4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3166128" y="2357785"/>
        <a:ext cx="4466293" cy="752476"/>
      </dsp:txXfrm>
    </dsp:sp>
    <dsp:sp modelId="{BB620A6D-7733-4203-96AD-1637B8D7A1E8}">
      <dsp:nvSpPr>
        <dsp:cNvPr id="0" name=""/>
        <dsp:cNvSpPr/>
      </dsp:nvSpPr>
      <dsp:spPr>
        <a:xfrm>
          <a:off x="3135241" y="3263300"/>
          <a:ext cx="4542401" cy="83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F830BF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rPr>
            <a:t>28 февраля 2023 года договор между поликлиникой и нами был подписан</a:t>
          </a:r>
          <a:endParaRPr lang="ru-RU" sz="18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3175948" y="3304007"/>
        <a:ext cx="4460987" cy="752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F776E-57DE-4D87-9C06-17F55F38971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BD80B-7C93-4BCE-A41D-DB5C801E6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BD80B-7C93-4BCE-A41D-DB5C801E65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5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7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57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458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252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9704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066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4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7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1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2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0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0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microsoft.com/office/2007/relationships/hdphoto" Target="../media/hdphoto1.wdp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microsoft.com/office/2007/relationships/hdphoto" Target="../media/hdphoto1.wdp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microsoft.com/office/2007/relationships/hdphoto" Target="../media/hdphoto1.wdp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microsoft.com/office/2007/relationships/hdphoto" Target="../media/hdphoto1.wdp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microsoft.com/office/2007/relationships/hdphoto" Target="../media/hdphoto1.wdp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microsoft.com/office/2007/relationships/hdphoto" Target="../media/hdphoto1.wdp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microsoft.com/office/2007/relationships/hdphoto" Target="../media/hdphoto1.wdp"/><Relationship Id="rId4" Type="http://schemas.openxmlformats.org/officeDocument/2006/relationships/diagramLayout" Target="../diagrams/layout10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5" Type="http://schemas.microsoft.com/office/2007/relationships/hdphoto" Target="../media/hdphoto1.wdp"/><Relationship Id="rId10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microsoft.com/office/2007/relationships/hdphoto" Target="../media/hdphoto1.wdp"/><Relationship Id="rId4" Type="http://schemas.openxmlformats.org/officeDocument/2006/relationships/diagramLayout" Target="../diagrams/layout12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microsoft.com/office/2007/relationships/hdphoto" Target="../media/hdphoto1.wdp"/><Relationship Id="rId4" Type="http://schemas.openxmlformats.org/officeDocument/2006/relationships/diagramLayout" Target="../diagrams/layout13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0" y="1176273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43" name="Text Box 9"/>
          <p:cNvSpPr/>
          <p:nvPr/>
        </p:nvSpPr>
        <p:spPr>
          <a:xfrm>
            <a:off x="1889509" y="2286764"/>
            <a:ext cx="8097891" cy="333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ОБРАЗОВАНИЯ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kern="100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399" spc="-1" dirty="0"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555" y="186652"/>
            <a:ext cx="11517001" cy="1487610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1999" b="1" spc="-1" dirty="0">
                <a:solidFill>
                  <a:srgbClr val="17375E"/>
                </a:solidFill>
                <a:latin typeface="Arial Black"/>
              </a:rPr>
              <a:t>МИНИСТЕРСТВО ФИЗИЧЕСКОЙ КУЛЬТУРЫ И СПОРТА </a:t>
            </a:r>
          </a:p>
          <a:p>
            <a:pPr algn="ctr">
              <a:buNone/>
            </a:pPr>
            <a:r>
              <a:rPr lang="ru-RU" sz="1999" b="1" spc="-1" dirty="0">
                <a:solidFill>
                  <a:srgbClr val="17375E"/>
                </a:solidFill>
                <a:latin typeface="Arial Black"/>
              </a:rPr>
              <a:t>КРАСНОДАРСКОГО КРАЯ</a:t>
            </a:r>
          </a:p>
          <a:p>
            <a:pPr algn="ctr">
              <a:buNone/>
            </a:pPr>
            <a:endParaRPr lang="ru-RU" sz="1999" b="1" spc="-1" dirty="0">
              <a:solidFill>
                <a:srgbClr val="17375E"/>
              </a:solidFill>
              <a:latin typeface="Arial Black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  <a:endParaRPr lang="ru-RU" sz="2800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5BE1B-B287-C215-837C-9BEC6BB8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A170B-68CD-A648-9CE8-1B0B66AB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68700" y="1280506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D72B1-B35F-D7F7-10E0-48DE8A5F2751}"/>
              </a:ext>
            </a:extLst>
          </p:cNvPr>
          <p:cNvSpPr txBox="1"/>
          <p:nvPr/>
        </p:nvSpPr>
        <p:spPr>
          <a:xfrm>
            <a:off x="-192505" y="2238229"/>
            <a:ext cx="11763181" cy="547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ВЫЯВЛЕННЫЕ ЗАМЕЧАНИЯ СОГЛАСНО ТРЕБОВАНИЯМ </a:t>
            </a:r>
            <a:r>
              <a:rPr lang="ru-RU" sz="3200" u="sng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2.4.3648-20 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marL="457200" indent="450215" algn="just">
              <a:lnSpc>
                <a:spcPct val="107000"/>
              </a:lnSpc>
            </a:pP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НЕ СОЗДАНЫ </a:t>
            </a:r>
            <a:r>
              <a:rPr lang="ru-RU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 для лиц с ограниченными возможностями;</a:t>
            </a:r>
          </a:p>
          <a:p>
            <a:pPr marL="457200" indent="450215" algn="just">
              <a:lnSpc>
                <a:spcPct val="107000"/>
              </a:lnSpc>
            </a:pP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НЕ ПРЕДСТАВЛЕНА программа производственного контроля;</a:t>
            </a:r>
          </a:p>
          <a:p>
            <a:pPr marL="457200" indent="450215" algn="just">
              <a:lnSpc>
                <a:spcPct val="107000"/>
              </a:lnSpc>
            </a:pP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учреждение НЕ ИМЕЕТ самостоятельного входа и выхода в здание;</a:t>
            </a:r>
          </a:p>
          <a:p>
            <a:pPr marL="457200" indent="450215" algn="just">
              <a:lnSpc>
                <a:spcPct val="107000"/>
              </a:lnSpc>
            </a:pP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ИМЕЮТСЯ дефекты и повреждения, не позволяющие проведение влажной обработки и дезинфекции в помещениях;</a:t>
            </a:r>
          </a:p>
          <a:p>
            <a:pPr marL="457200" indent="450215" algn="just">
              <a:lnSpc>
                <a:spcPct val="107000"/>
              </a:lnSpc>
            </a:pP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 состояние стен и потолков помещений НЕ ПОЗВОЛЯЕТ проводить влажную обработку;</a:t>
            </a:r>
          </a:p>
          <a:p>
            <a:pPr marL="457200" indent="450215" algn="just">
              <a:lnSpc>
                <a:spcPct val="107000"/>
              </a:lnSpc>
            </a:pP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 в душевых и туалетных ОТСУТСТВУЮТ плафоны на светильниках, часть ламп перегоревшие; </a:t>
            </a:r>
          </a:p>
          <a:p>
            <a:pPr marL="457200" indent="450215" algn="just">
              <a:lnSpc>
                <a:spcPct val="107000"/>
              </a:lnSpc>
            </a:pPr>
            <a:endParaRPr lang="ru-RU" sz="1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341FC-727A-0A84-FBCB-C8D7ABB1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FA6B-F9FB-B885-4F70-03191E2D27C6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9226F-6FD2-8404-2FFC-3F841988B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B8FE79-9E79-02CA-3979-7C9634F4575F}"/>
              </a:ext>
            </a:extLst>
          </p:cNvPr>
          <p:cNvGrpSpPr/>
          <p:nvPr/>
        </p:nvGrpSpPr>
        <p:grpSpPr>
          <a:xfrm>
            <a:off x="261064" y="1244363"/>
            <a:ext cx="11055685" cy="842796"/>
            <a:chOff x="1067848" y="739660"/>
            <a:chExt cx="9040653" cy="482643"/>
          </a:xfrm>
          <a:solidFill>
            <a:schemeClr val="accent3">
              <a:lumMod val="75000"/>
            </a:schemeClr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697E6E6-F399-B7D5-7D09-3DA7F36D1227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C78187A9-8CE5-D923-39DB-7B32A070DB2E}"/>
                </a:ext>
              </a:extLst>
            </p:cNvPr>
            <p:cNvSpPr txBox="1"/>
            <p:nvPr/>
          </p:nvSpPr>
          <p:spPr>
            <a:xfrm>
              <a:off x="1835595" y="739660"/>
              <a:ext cx="8272906" cy="4826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sz="28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0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3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AE7119-C950-7194-D8F0-DB2C77DD9D57}"/>
              </a:ext>
            </a:extLst>
          </p:cNvPr>
          <p:cNvGrpSpPr/>
          <p:nvPr/>
        </p:nvGrpSpPr>
        <p:grpSpPr>
          <a:xfrm>
            <a:off x="261064" y="1103414"/>
            <a:ext cx="11055685" cy="877359"/>
            <a:chOff x="1067848" y="658942"/>
            <a:chExt cx="9040653" cy="502435"/>
          </a:xfrm>
          <a:solidFill>
            <a:schemeClr val="accent3">
              <a:lumMod val="75000"/>
            </a:schemeClr>
          </a:solidFill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81E4FAEA-5B4A-0C51-BB48-0DDC9B1D88E1}"/>
                </a:ext>
              </a:extLst>
            </p:cNvPr>
            <p:cNvSpPr/>
            <p:nvPr/>
          </p:nvSpPr>
          <p:spPr>
            <a:xfrm>
              <a:off x="1067848" y="658945"/>
              <a:ext cx="477005" cy="4467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: скругленные углы 4">
              <a:extLst>
                <a:ext uri="{FF2B5EF4-FFF2-40B4-BE49-F238E27FC236}">
                  <a16:creationId xmlns:a16="http://schemas.microsoft.com/office/drawing/2014/main" id="{AD5BADA1-261A-BE4D-FE5E-19109B6669E5}"/>
                </a:ext>
              </a:extLst>
            </p:cNvPr>
            <p:cNvSpPr txBox="1"/>
            <p:nvPr/>
          </p:nvSpPr>
          <p:spPr>
            <a:xfrm>
              <a:off x="1835595" y="658942"/>
              <a:ext cx="8272906" cy="5024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sz="28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68700" y="1280506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D72B1-B35F-D7F7-10E0-48DE8A5F2751}"/>
              </a:ext>
            </a:extLst>
          </p:cNvPr>
          <p:cNvSpPr txBox="1"/>
          <p:nvPr/>
        </p:nvSpPr>
        <p:spPr>
          <a:xfrm>
            <a:off x="-417476" y="2062697"/>
            <a:ext cx="12191465" cy="536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ВЫЯВЛЕННЫЕ ЗАМЕЧАНИЯ СОГЛАСНО </a:t>
            </a:r>
          </a:p>
          <a:p>
            <a:pPr algn="ctr"/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ТРЕБОВАНИЯМ </a:t>
            </a:r>
            <a:r>
              <a:rPr lang="ru-RU" sz="3200" u="sng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2.4.3648-20 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marL="457200" indent="450215" algn="just">
              <a:lnSpc>
                <a:spcPct val="120000"/>
              </a:lnSpc>
            </a:pPr>
            <a:endParaRPr lang="ru-RU" sz="8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в туалетах на вентиляционных каналах ОТСУТСТВУЮТ вентиляционные решетки;</a:t>
            </a:r>
          </a:p>
          <a:p>
            <a:pPr marL="457200" indent="450215" algn="just"/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ОТСУТСТВУЮТ документы технического состояния системы вентиляции;</a:t>
            </a:r>
          </a:p>
          <a:p>
            <a:pPr marL="457200" indent="450215" algn="just"/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конструкция окон в коридорах НЕ ПРОВЕТРИВАЕТСЯ;</a:t>
            </a:r>
          </a:p>
          <a:p>
            <a:pPr marL="457200" indent="450215" algn="just"/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НЕ ОРГАНИЗОВАН питьевой режим воспитанников;</a:t>
            </a:r>
          </a:p>
          <a:p>
            <a:pPr marL="457200" indent="450215" algn="just"/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НЕ СОЗДАНЫ условия для обработки уборочного инвентаря и </a:t>
            </a:r>
            <a:r>
              <a:rPr lang="ru-RU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хранения</a:t>
            </a: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450215" algn="just"/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стершаяся эмаль на поверхности поддонов в душевых;</a:t>
            </a:r>
          </a:p>
          <a:p>
            <a:pPr marL="457200" indent="450215" algn="just"/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/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в части душевых кабин </a:t>
            </a:r>
            <a:r>
              <a:rPr lang="ru-RU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смесители с душевыми насадками;</a:t>
            </a:r>
            <a:endParaRPr lang="ru-RU" sz="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spcAft>
                <a:spcPts val="800"/>
              </a:spcAft>
            </a:pPr>
            <a:endParaRPr lang="ru-RU" sz="3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 во всех туалетных помещениях ОТСУТСТВУЮТ отдельные водопроводные краны для технических целей.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9F2128-7557-FFC4-96C5-2FC56387B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C92A52-DB26-3C40-1017-C8EBD26BBAB7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6D005-887A-A70E-73FA-C8D63437F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AE7119-C950-7194-D8F0-DB2C77DD9D57}"/>
              </a:ext>
            </a:extLst>
          </p:cNvPr>
          <p:cNvGrpSpPr/>
          <p:nvPr/>
        </p:nvGrpSpPr>
        <p:grpSpPr>
          <a:xfrm>
            <a:off x="261064" y="1244363"/>
            <a:ext cx="11055685" cy="842796"/>
            <a:chOff x="1067848" y="739660"/>
            <a:chExt cx="9040653" cy="482643"/>
          </a:xfrm>
          <a:solidFill>
            <a:schemeClr val="accent3">
              <a:lumMod val="75000"/>
            </a:schemeClr>
          </a:solidFill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81E4FAEA-5B4A-0C51-BB48-0DDC9B1D88E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: скругленные углы 4">
              <a:extLst>
                <a:ext uri="{FF2B5EF4-FFF2-40B4-BE49-F238E27FC236}">
                  <a16:creationId xmlns:a16="http://schemas.microsoft.com/office/drawing/2014/main" id="{AD5BADA1-261A-BE4D-FE5E-19109B6669E5}"/>
                </a:ext>
              </a:extLst>
            </p:cNvPr>
            <p:cNvSpPr txBox="1"/>
            <p:nvPr/>
          </p:nvSpPr>
          <p:spPr>
            <a:xfrm>
              <a:off x="1835595" y="739660"/>
              <a:ext cx="8272906" cy="4826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sz="28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68700" y="1280506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D72B1-B35F-D7F7-10E0-48DE8A5F2751}"/>
              </a:ext>
            </a:extLst>
          </p:cNvPr>
          <p:cNvSpPr txBox="1"/>
          <p:nvPr/>
        </p:nvSpPr>
        <p:spPr>
          <a:xfrm>
            <a:off x="1579208" y="2303472"/>
            <a:ext cx="8908103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Выражаем огромную благодарность коллективу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ГБУ КК «РЦСП по спортивной борьбе»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31191-B5E7-630A-38C4-E627BEE7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7FF59-51BA-748E-DFA8-FB5601C32234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1BE559-84AA-27FB-F7DC-47C8DC3E1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BC0973D-D309-0F5C-FA1A-DDBDA7C13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671596"/>
              </p:ext>
            </p:extLst>
          </p:nvPr>
        </p:nvGraphicFramePr>
        <p:xfrm>
          <a:off x="261065" y="2240742"/>
          <a:ext cx="11055684" cy="429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849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8AFEA7-9B9A-02CA-073F-EE4C0563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6" y="4330755"/>
            <a:ext cx="3432429" cy="220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3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AE7119-C950-7194-D8F0-DB2C77DD9D57}"/>
              </a:ext>
            </a:extLst>
          </p:cNvPr>
          <p:cNvGrpSpPr/>
          <p:nvPr/>
        </p:nvGrpSpPr>
        <p:grpSpPr>
          <a:xfrm>
            <a:off x="261064" y="1244363"/>
            <a:ext cx="11055685" cy="842796"/>
            <a:chOff x="1067848" y="739660"/>
            <a:chExt cx="9040653" cy="482643"/>
          </a:xfrm>
          <a:solidFill>
            <a:schemeClr val="accent3">
              <a:lumMod val="75000"/>
            </a:schemeClr>
          </a:solidFill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81E4FAEA-5B4A-0C51-BB48-0DDC9B1D88E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: скругленные углы 4">
              <a:extLst>
                <a:ext uri="{FF2B5EF4-FFF2-40B4-BE49-F238E27FC236}">
                  <a16:creationId xmlns:a16="http://schemas.microsoft.com/office/drawing/2014/main" id="{AD5BADA1-261A-BE4D-FE5E-19109B6669E5}"/>
                </a:ext>
              </a:extLst>
            </p:cNvPr>
            <p:cNvSpPr txBox="1"/>
            <p:nvPr/>
          </p:nvSpPr>
          <p:spPr>
            <a:xfrm>
              <a:off x="1835595" y="739660"/>
              <a:ext cx="8272906" cy="4826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sz="28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68700" y="1280506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736CEB-98C7-36BE-6CB4-0336BDF77F11}"/>
              </a:ext>
            </a:extLst>
          </p:cNvPr>
          <p:cNvSpPr/>
          <p:nvPr/>
        </p:nvSpPr>
        <p:spPr>
          <a:xfrm>
            <a:off x="1198581" y="2224181"/>
            <a:ext cx="10116818" cy="19907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D72B1-B35F-D7F7-10E0-48DE8A5F2751}"/>
              </a:ext>
            </a:extLst>
          </p:cNvPr>
          <p:cNvSpPr txBox="1"/>
          <p:nvPr/>
        </p:nvSpPr>
        <p:spPr>
          <a:xfrm>
            <a:off x="1198581" y="2227361"/>
            <a:ext cx="9351203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Выражаем огромную благодарность коллективу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ГБУ КК «РЦСП по спортивной борьбе»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31191-B5E7-630A-38C4-E627BEE7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7FF59-51BA-748E-DFA8-FB5601C32234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1BE559-84AA-27FB-F7DC-47C8DC3E1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FDCC39C-9D3B-FCAE-7A8B-280EC617C961}"/>
              </a:ext>
            </a:extLst>
          </p:cNvPr>
          <p:cNvGrpSpPr/>
          <p:nvPr/>
        </p:nvGrpSpPr>
        <p:grpSpPr>
          <a:xfrm>
            <a:off x="187249" y="1307024"/>
            <a:ext cx="10751995" cy="754118"/>
            <a:chOff x="1067848" y="788057"/>
            <a:chExt cx="9040653" cy="423862"/>
          </a:xfrm>
          <a:solidFill>
            <a:srgbClr val="00B0F0"/>
          </a:solidFill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F78C2B5A-E3FC-485E-FC54-C6C7D0201B6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Прямоугольник: скругленные углы 4">
              <a:extLst>
                <a:ext uri="{FF2B5EF4-FFF2-40B4-BE49-F238E27FC236}">
                  <a16:creationId xmlns:a16="http://schemas.microsoft.com/office/drawing/2014/main" id="{EA91389E-B23B-7026-D7C1-169D7F4700FF}"/>
                </a:ext>
              </a:extLst>
            </p:cNvPr>
            <p:cNvSpPr txBox="1"/>
            <p:nvPr/>
          </p:nvSpPr>
          <p:spPr>
            <a:xfrm>
              <a:off x="1835596" y="791010"/>
              <a:ext cx="827290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 ВРЕМЕННОЙ лицензии</a:t>
              </a:r>
              <a:endParaRPr lang="ru-RU" sz="32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Прямоугольник: скругленные углы 4">
            <a:extLst>
              <a:ext uri="{FF2B5EF4-FFF2-40B4-BE49-F238E27FC236}">
                <a16:creationId xmlns:a16="http://schemas.microsoft.com/office/drawing/2014/main" id="{F049B0DA-1C35-EFC7-01BB-493373DD68DC}"/>
              </a:ext>
            </a:extLst>
          </p:cNvPr>
          <p:cNvSpPr txBox="1"/>
          <p:nvPr/>
        </p:nvSpPr>
        <p:spPr>
          <a:xfrm>
            <a:off x="708660" y="1242300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24B73-7162-0DBE-FBF6-E647DAFF2098}"/>
              </a:ext>
            </a:extLst>
          </p:cNvPr>
          <p:cNvSpPr txBox="1"/>
          <p:nvPr/>
        </p:nvSpPr>
        <p:spPr>
          <a:xfrm>
            <a:off x="4049383" y="4822551"/>
            <a:ext cx="7493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EFC90-CBBB-E992-D9C3-C2C703B9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BEA64-971E-3ACB-B240-5EB6D484D970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31328-D966-4B25-274F-80DAFB0A6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748E915-C191-4D48-B651-A810C44BD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728235"/>
              </p:ext>
            </p:extLst>
          </p:nvPr>
        </p:nvGraphicFramePr>
        <p:xfrm>
          <a:off x="-1004256" y="2264747"/>
          <a:ext cx="8128000" cy="46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809FC04-DF3A-586E-D2E2-C61AF5177365}"/>
              </a:ext>
            </a:extLst>
          </p:cNvPr>
          <p:cNvSpPr txBox="1"/>
          <p:nvPr/>
        </p:nvSpPr>
        <p:spPr>
          <a:xfrm>
            <a:off x="6872162" y="2380254"/>
            <a:ext cx="4671030" cy="3938554"/>
          </a:xfrm>
          <a:prstGeom prst="rect">
            <a:avLst/>
          </a:prstGeom>
          <a:solidFill>
            <a:srgbClr val="C00000"/>
          </a:solidFill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4000" b="1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5400" b="1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</a:t>
            </a:r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ероприятия, по получению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ВРЕМЕННОЙ ЛИЦЕЗИИ осуществляются ПОД ЛИЧНЫМ КОНТРОЛЕМ ДИРЕКТОРА учреждения и ОТВЕТСТВЕННЫХ ЛИЦ</a:t>
            </a:r>
            <a:endParaRPr lang="ru-RU" sz="3600" b="1" spc="-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FDCC39C-9D3B-FCAE-7A8B-280EC617C961}"/>
              </a:ext>
            </a:extLst>
          </p:cNvPr>
          <p:cNvGrpSpPr/>
          <p:nvPr/>
        </p:nvGrpSpPr>
        <p:grpSpPr>
          <a:xfrm>
            <a:off x="187249" y="1307024"/>
            <a:ext cx="10751995" cy="754118"/>
            <a:chOff x="1067848" y="788057"/>
            <a:chExt cx="9040653" cy="423862"/>
          </a:xfrm>
          <a:solidFill>
            <a:srgbClr val="00B0F0"/>
          </a:solidFill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F78C2B5A-E3FC-485E-FC54-C6C7D0201B6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Прямоугольник: скругленные углы 4">
              <a:extLst>
                <a:ext uri="{FF2B5EF4-FFF2-40B4-BE49-F238E27FC236}">
                  <a16:creationId xmlns:a16="http://schemas.microsoft.com/office/drawing/2014/main" id="{EA91389E-B23B-7026-D7C1-169D7F4700FF}"/>
                </a:ext>
              </a:extLst>
            </p:cNvPr>
            <p:cNvSpPr txBox="1"/>
            <p:nvPr/>
          </p:nvSpPr>
          <p:spPr>
            <a:xfrm>
              <a:off x="1835596" y="791010"/>
              <a:ext cx="827290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 ВРЕМЕННОЙ лицензии</a:t>
              </a:r>
              <a:endParaRPr lang="ru-RU" sz="32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Прямоугольник: скругленные углы 4">
            <a:extLst>
              <a:ext uri="{FF2B5EF4-FFF2-40B4-BE49-F238E27FC236}">
                <a16:creationId xmlns:a16="http://schemas.microsoft.com/office/drawing/2014/main" id="{F049B0DA-1C35-EFC7-01BB-493373DD68DC}"/>
              </a:ext>
            </a:extLst>
          </p:cNvPr>
          <p:cNvSpPr txBox="1"/>
          <p:nvPr/>
        </p:nvSpPr>
        <p:spPr>
          <a:xfrm>
            <a:off x="708660" y="1242300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E2D04DA-AB34-0497-60DF-28E5465EB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165933"/>
              </p:ext>
            </p:extLst>
          </p:nvPr>
        </p:nvGraphicFramePr>
        <p:xfrm>
          <a:off x="116288" y="1936422"/>
          <a:ext cx="5185940" cy="219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Выноска: стрелка влево-вправо 11">
            <a:extLst>
              <a:ext uri="{FF2B5EF4-FFF2-40B4-BE49-F238E27FC236}">
                <a16:creationId xmlns:a16="http://schemas.microsoft.com/office/drawing/2014/main" id="{0CAF4C3D-16E9-5BB2-AFD5-041A7445F1E9}"/>
              </a:ext>
            </a:extLst>
          </p:cNvPr>
          <p:cNvSpPr/>
          <p:nvPr/>
        </p:nvSpPr>
        <p:spPr>
          <a:xfrm>
            <a:off x="2530238" y="2362949"/>
            <a:ext cx="352338" cy="1451405"/>
          </a:xfrm>
          <a:prstGeom prst="left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24B73-7162-0DBE-FBF6-E647DAFF2098}"/>
              </a:ext>
            </a:extLst>
          </p:cNvPr>
          <p:cNvSpPr txBox="1"/>
          <p:nvPr/>
        </p:nvSpPr>
        <p:spPr>
          <a:xfrm>
            <a:off x="4049383" y="4822551"/>
            <a:ext cx="7493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DBB144B-2110-00B3-E955-7CFA5BDCB51E}"/>
              </a:ext>
            </a:extLst>
          </p:cNvPr>
          <p:cNvSpPr/>
          <p:nvPr/>
        </p:nvSpPr>
        <p:spPr>
          <a:xfrm>
            <a:off x="5411793" y="2221308"/>
            <a:ext cx="6663919" cy="4373775"/>
          </a:xfrm>
          <a:prstGeom prst="roundRect">
            <a:avLst/>
          </a:prstGeom>
          <a:solidFill>
            <a:srgbClr val="03BD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Выражаем </a:t>
            </a:r>
          </a:p>
          <a:p>
            <a:pPr algn="ctr"/>
            <a:r>
              <a:rPr lang="ru-RU" sz="3200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ОГРОМНУЮ БЛАГОДАРНОСТЬ </a:t>
            </a:r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коллективу отдела лицензирования и информационного обеспечения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 лице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Ерофеевой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Натальи Григорьевны</a:t>
            </a:r>
            <a:endParaRPr lang="ru-RU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EFC90-CBBB-E992-D9C3-C2C703B9B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BEA64-971E-3ACB-B240-5EB6D484D970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31328-D966-4B25-274F-80DAFB0A6E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D19D9-3DE1-3CF6-AD85-22E22F677154}"/>
              </a:ext>
            </a:extLst>
          </p:cNvPr>
          <p:cNvSpPr txBox="1"/>
          <p:nvPr/>
        </p:nvSpPr>
        <p:spPr>
          <a:xfrm>
            <a:off x="409910" y="4129363"/>
            <a:ext cx="4592994" cy="2611071"/>
          </a:xfrm>
          <a:prstGeom prst="rect">
            <a:avLst/>
          </a:prstGeom>
          <a:solidFill>
            <a:srgbClr val="C00000"/>
          </a:solidFill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УСТРАНЕНЫ</a:t>
            </a:r>
          </a:p>
          <a:p>
            <a:pPr algn="ctr"/>
            <a:r>
              <a:rPr lang="ru-RU" sz="3200" b="1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!!!!!!!!!!!!!!!!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ВРЕМЕННАЯ ЛИЦЕНЗИЯ</a:t>
            </a:r>
          </a:p>
          <a:p>
            <a:pPr algn="ctr"/>
            <a:r>
              <a:rPr lang="ru-RU" sz="3200" b="1" spc="-1" dirty="0">
                <a:solidFill>
                  <a:schemeClr val="bg1"/>
                </a:solidFill>
                <a:latin typeface="Arial Black" panose="020B0A04020102020204" pitchFamily="34" charset="0"/>
              </a:rPr>
              <a:t>ПОЛУЧЕНА</a:t>
            </a:r>
            <a:endParaRPr lang="ru-RU" sz="4400" b="1" spc="-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16C88E6-4D04-709B-1909-F9E02D9ED838}"/>
              </a:ext>
            </a:extLst>
          </p:cNvPr>
          <p:cNvGrpSpPr/>
          <p:nvPr/>
        </p:nvGrpSpPr>
        <p:grpSpPr>
          <a:xfrm>
            <a:off x="193443" y="1280357"/>
            <a:ext cx="10871127" cy="724013"/>
            <a:chOff x="1067848" y="788057"/>
            <a:chExt cx="9040653" cy="423862"/>
          </a:xfrm>
          <a:solidFill>
            <a:srgbClr val="F4663A"/>
          </a:solidFill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DA1EBD76-E82C-33DD-D4EE-258FCABD4CAD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97DEF9B7-C4A4-6AA5-115A-AA55730C6BE4}"/>
                </a:ext>
              </a:extLst>
            </p:cNvPr>
            <p:cNvSpPr txBox="1"/>
            <p:nvPr/>
          </p:nvSpPr>
          <p:spPr>
            <a:xfrm>
              <a:off x="1848630" y="791010"/>
              <a:ext cx="8259871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ПЕРЕИМЕНОВАНИЕ учреждения и получение устава</a:t>
              </a:r>
              <a:endParaRPr lang="ru-RU" sz="26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AD86D68-DC6B-3D01-E9EA-74A68D229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115829"/>
              </p:ext>
            </p:extLst>
          </p:nvPr>
        </p:nvGraphicFramePr>
        <p:xfrm>
          <a:off x="-1248096" y="2085037"/>
          <a:ext cx="8128000" cy="46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169F51B1-FEE5-85B1-9976-416667B59B5E}"/>
              </a:ext>
            </a:extLst>
          </p:cNvPr>
          <p:cNvSpPr/>
          <p:nvPr/>
        </p:nvSpPr>
        <p:spPr>
          <a:xfrm>
            <a:off x="6170226" y="4473582"/>
            <a:ext cx="3095694" cy="902901"/>
          </a:xfrm>
          <a:prstGeom prst="bentUpArrow">
            <a:avLst/>
          </a:prstGeom>
          <a:solidFill>
            <a:srgbClr val="F4663A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верхние углы 9">
            <a:extLst>
              <a:ext uri="{FF2B5EF4-FFF2-40B4-BE49-F238E27FC236}">
                <a16:creationId xmlns:a16="http://schemas.microsoft.com/office/drawing/2014/main" id="{8EB85A4B-1B12-756E-4957-63E8AB8BAFF3}"/>
              </a:ext>
            </a:extLst>
          </p:cNvPr>
          <p:cNvSpPr/>
          <p:nvPr/>
        </p:nvSpPr>
        <p:spPr>
          <a:xfrm>
            <a:off x="6373568" y="2186352"/>
            <a:ext cx="5219141" cy="2166840"/>
          </a:xfrm>
          <a:prstGeom prst="round2SameRect">
            <a:avLst/>
          </a:prstGeom>
          <a:solidFill>
            <a:schemeClr val="bg1"/>
          </a:solidFill>
          <a:ln w="177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ОКВЭД - </a:t>
            </a:r>
            <a:r>
              <a:rPr lang="ru-RU" sz="4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85.41</a:t>
            </a: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образование детей и взрослых</a:t>
            </a:r>
            <a:endParaRPr lang="ru-RU" sz="28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BD479D-D445-1E4C-990D-477CDC1DB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DCD3E-D41E-936E-B223-F79E2EB1C4E2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C4531-4670-F0A5-DE90-73311CE66B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38022A-647C-D876-3CEE-882575246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657B1-1425-50B9-9A04-24DF9BCD7655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29734-157B-BA6A-2F9E-B050F7FA1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1413D71-A42F-8CA7-89BA-E00A57D76F2C}"/>
              </a:ext>
            </a:extLst>
          </p:cNvPr>
          <p:cNvGrpSpPr/>
          <p:nvPr/>
        </p:nvGrpSpPr>
        <p:grpSpPr>
          <a:xfrm>
            <a:off x="193443" y="1222700"/>
            <a:ext cx="10871127" cy="765055"/>
            <a:chOff x="1067848" y="788057"/>
            <a:chExt cx="9040653" cy="551098"/>
          </a:xfrm>
          <a:solidFill>
            <a:srgbClr val="F4663A"/>
          </a:solidFill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57B1B2B-6A19-EC25-16FA-ABD743B6A8BC}"/>
                </a:ext>
              </a:extLst>
            </p:cNvPr>
            <p:cNvSpPr/>
            <p:nvPr/>
          </p:nvSpPr>
          <p:spPr>
            <a:xfrm>
              <a:off x="1067848" y="788057"/>
              <a:ext cx="477005" cy="547886"/>
            </a:xfrm>
            <a:prstGeom prst="roundRect">
              <a:avLst>
                <a:gd name="adj" fmla="val 10000"/>
              </a:avLst>
            </a:prstGeom>
            <a:solidFill>
              <a:srgbClr val="30DF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88811232-0E33-51CD-890D-FF6CA7BCC975}"/>
                </a:ext>
              </a:extLst>
            </p:cNvPr>
            <p:cNvSpPr txBox="1"/>
            <p:nvPr/>
          </p:nvSpPr>
          <p:spPr>
            <a:xfrm>
              <a:off x="1848630" y="791010"/>
              <a:ext cx="8259871" cy="548145"/>
            </a:xfrm>
            <a:prstGeom prst="rect">
              <a:avLst/>
            </a:prstGeom>
            <a:solidFill>
              <a:srgbClr val="30DFE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</a:t>
              </a:r>
              <a:r>
                <a:rPr lang="ru-RU" sz="2000" kern="1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в договор о безвозмездном пользовании</a:t>
              </a:r>
              <a:endPara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1F95852-407B-9291-1162-F89B77FD2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264181"/>
              </p:ext>
            </p:extLst>
          </p:nvPr>
        </p:nvGraphicFramePr>
        <p:xfrm>
          <a:off x="-1248096" y="2085037"/>
          <a:ext cx="7680794" cy="46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B58EAA-2785-B16F-51C9-3CBF863E32A5}"/>
              </a:ext>
            </a:extLst>
          </p:cNvPr>
          <p:cNvSpPr/>
          <p:nvPr/>
        </p:nvSpPr>
        <p:spPr>
          <a:xfrm>
            <a:off x="6096000" y="2013869"/>
            <a:ext cx="5902557" cy="217294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latin typeface="Arial Black" panose="020B0A04020102020204" pitchFamily="34" charset="0"/>
              </a:rPr>
              <a:t>ВАЖНЫЙ ДОКУМЕНТ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для получения постоянной 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лицензии -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ДОГОВОР О БЕЗВОЗМЕЗДНОМ ПОЛЬЗОВАНИИ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50FF675-E585-B09B-4CA8-9AA5E4D8A69D}"/>
              </a:ext>
            </a:extLst>
          </p:cNvPr>
          <p:cNvSpPr/>
          <p:nvPr/>
        </p:nvSpPr>
        <p:spPr>
          <a:xfrm>
            <a:off x="6096000" y="4364997"/>
            <a:ext cx="5902557" cy="217294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ОБРАЩАЕМ ВНИМАНИЕ!!!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Дополнительное соглашение заключается ТОЛЬКО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между учреждением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и собственником объекта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EC56D42-60F3-DC92-2AA3-A0F1C6937E02}"/>
              </a:ext>
            </a:extLst>
          </p:cNvPr>
          <p:cNvGrpSpPr/>
          <p:nvPr/>
        </p:nvGrpSpPr>
        <p:grpSpPr>
          <a:xfrm>
            <a:off x="193443" y="1280356"/>
            <a:ext cx="10871127" cy="718969"/>
            <a:chOff x="1067848" y="788057"/>
            <a:chExt cx="9040653" cy="423862"/>
          </a:xfrm>
          <a:solidFill>
            <a:srgbClr val="F830BF"/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CE48EE1-669B-8FA8-DD0F-9271B629E338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496BEB93-2C3B-CF0D-BB35-2172B621473B}"/>
                </a:ext>
              </a:extLst>
            </p:cNvPr>
            <p:cNvSpPr txBox="1"/>
            <p:nvPr/>
          </p:nvSpPr>
          <p:spPr>
            <a:xfrm>
              <a:off x="1848630" y="791010"/>
              <a:ext cx="8259871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ЗАКЛЮЧЕНИЕ договора по медицинскому обеспечению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42F65424-C249-BD30-04E8-8F40D00D7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554759"/>
              </p:ext>
            </p:extLst>
          </p:nvPr>
        </p:nvGraphicFramePr>
        <p:xfrm>
          <a:off x="-1248096" y="2085037"/>
          <a:ext cx="7680794" cy="46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7C444D-F440-4DA2-85EC-31EED28C01F4}"/>
              </a:ext>
            </a:extLst>
          </p:cNvPr>
          <p:cNvSpPr txBox="1"/>
          <p:nvPr/>
        </p:nvSpPr>
        <p:spPr>
          <a:xfrm>
            <a:off x="6974958" y="4260392"/>
            <a:ext cx="5064434" cy="2442854"/>
          </a:xfrm>
          <a:prstGeom prst="rect">
            <a:avLst/>
          </a:prstGeom>
          <a:solidFill>
            <a:srgbClr val="FF0000"/>
          </a:solidFill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2800" b="1" u="sng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!!!!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оказание первичной медико-санитарной помощи</a:t>
            </a:r>
            <a:endParaRPr lang="ru-RU" sz="3200" b="1" u="sng" kern="1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0" spc="-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(заключение договора)           </a:t>
            </a:r>
            <a:r>
              <a:rPr lang="ru-RU" b="1" kern="100" spc="-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400" b="1" kern="100" spc="-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основании </a:t>
            </a:r>
            <a:r>
              <a:rPr lang="ru-RU" sz="3200" b="1" u="sng" kern="100" spc="-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ст. 41 </a:t>
            </a:r>
            <a:r>
              <a:rPr lang="ru-RU" sz="2400" b="1" kern="100" spc="-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ЗАКОНА О гармонизации </a:t>
            </a:r>
            <a:endParaRPr lang="ru-RU" sz="2000" b="1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BC36F-281B-F875-43B6-FFBAB8D4B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54F7B-C441-6E1C-A40C-D3B3B9C744F1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634288-AFF7-9372-2416-805A04EDAB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sp>
        <p:nvSpPr>
          <p:cNvPr id="16" name="Прямоугольник: скругленные углы 12">
            <a:extLst>
              <a:ext uri="{FF2B5EF4-FFF2-40B4-BE49-F238E27FC236}">
                <a16:creationId xmlns:a16="http://schemas.microsoft.com/office/drawing/2014/main" id="{D50FF675-E585-B09B-4CA8-9AA5E4D8A69D}"/>
              </a:ext>
            </a:extLst>
          </p:cNvPr>
          <p:cNvSpPr/>
          <p:nvPr/>
        </p:nvSpPr>
        <p:spPr>
          <a:xfrm>
            <a:off x="7133339" y="2180477"/>
            <a:ext cx="4747671" cy="19000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ВАЖНО!!!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ПОДПИСАНИЕ ДОГОВОРА С МЕДИЦИНСКИМ УЧРЕЖДЕНИЕМ </a:t>
            </a: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ВЗЯТЬ ПОД ЛИЧНЫЙ КОНТРОЛЬ </a:t>
            </a:r>
          </a:p>
        </p:txBody>
      </p:sp>
    </p:spTree>
    <p:extLst>
      <p:ext uri="{BB962C8B-B14F-4D97-AF65-F5344CB8AC3E}">
        <p14:creationId xmlns:p14="http://schemas.microsoft.com/office/powerpoint/2010/main" val="42670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E019B3-B925-AF67-2C0B-659DFEB0F647}"/>
              </a:ext>
            </a:extLst>
          </p:cNvPr>
          <p:cNvGrpSpPr/>
          <p:nvPr/>
        </p:nvGrpSpPr>
        <p:grpSpPr>
          <a:xfrm>
            <a:off x="193443" y="1306854"/>
            <a:ext cx="10871125" cy="754288"/>
            <a:chOff x="1067849" y="788057"/>
            <a:chExt cx="9040652" cy="423862"/>
          </a:xfrm>
          <a:solidFill>
            <a:srgbClr val="FFC000"/>
          </a:solidFill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09A277A-D2DD-F4B3-E9E5-60A26CA35B29}"/>
                </a:ext>
              </a:extLst>
            </p:cNvPr>
            <p:cNvSpPr/>
            <p:nvPr/>
          </p:nvSpPr>
          <p:spPr>
            <a:xfrm>
              <a:off x="1067849" y="788057"/>
              <a:ext cx="475770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E75A8736-DEDA-1AE7-5752-DC35300B8096}"/>
                </a:ext>
              </a:extLst>
            </p:cNvPr>
            <p:cNvSpPr txBox="1"/>
            <p:nvPr/>
          </p:nvSpPr>
          <p:spPr>
            <a:xfrm>
              <a:off x="1848629" y="791010"/>
              <a:ext cx="8259872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ПРОХОЖДЕНИЕ санитарного обследования в ЦЕНТРЕ ГИГИЕНЫ</a:t>
              </a:r>
              <a:endPara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F80B71E-55E1-8BBA-FCB0-400CE13AA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337700"/>
              </p:ext>
            </p:extLst>
          </p:nvPr>
        </p:nvGraphicFramePr>
        <p:xfrm>
          <a:off x="5930537" y="2210189"/>
          <a:ext cx="6435635" cy="461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CFF3DC-05C5-3FB6-499B-D5FA56946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2DF62-8C7E-06C2-F2BF-162F9CA4FA7F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D6639-9DC7-DF0F-EDE1-4FA8FC1E1A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9791B7-9DBD-A1A3-C14D-0F40C785C164}"/>
              </a:ext>
            </a:extLst>
          </p:cNvPr>
          <p:cNvSpPr txBox="1"/>
          <p:nvPr/>
        </p:nvSpPr>
        <p:spPr>
          <a:xfrm>
            <a:off x="676980" y="2443688"/>
            <a:ext cx="4781006" cy="39087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ВАЖНО !!!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Организациям, с местом нахождения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в городе Краснодар,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 ПЕРИОД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С 1 ПО 15 МАРТА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необходимо было направить</a:t>
            </a:r>
          </a:p>
          <a:p>
            <a:pPr lvl="0" algn="ctr"/>
            <a:r>
              <a:rPr lang="ru-RU" sz="2000" dirty="0">
                <a:latin typeface="Arial Black" panose="020B0A04020102020204" pitchFamily="34" charset="0"/>
              </a:rPr>
              <a:t>ЗАЯВЛЕНИЕ на </a:t>
            </a:r>
            <a:r>
              <a:rPr lang="ru-RU" sz="2000" b="1" dirty="0">
                <a:latin typeface="Arial Black" panose="020B0A04020102020204" pitchFamily="34" charset="0"/>
              </a:rPr>
              <a:t>проведение                  </a:t>
            </a:r>
            <a:r>
              <a:rPr lang="ru-RU" sz="2000" b="1" dirty="0" smtClean="0">
                <a:latin typeface="Arial Black" panose="020B0A04020102020204" pitchFamily="34" charset="0"/>
              </a:rPr>
              <a:t>санитарного обследований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ЦЕНТРЕ ГИГИЕНЫ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0" y="1176273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1172912" y="0"/>
            <a:ext cx="9845641" cy="1487610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>
              <a:buNone/>
            </a:pPr>
            <a:endParaRPr lang="ru-RU" sz="2800" b="1" spc="-1" dirty="0">
              <a:solidFill>
                <a:srgbClr val="17375E"/>
              </a:solidFill>
              <a:latin typeface="Arial Black"/>
            </a:endParaRPr>
          </a:p>
          <a:p>
            <a:pPr algn="ctr">
              <a:buNone/>
            </a:pPr>
            <a:r>
              <a:rPr lang="ru-RU" sz="3600" b="1" u="sng" spc="-1" dirty="0">
                <a:solidFill>
                  <a:srgbClr val="C00000"/>
                </a:solidFill>
                <a:latin typeface="Arial Black"/>
              </a:rPr>
              <a:t>СПОРТ И ОБРАЗОВАНИЕ</a:t>
            </a:r>
            <a:endParaRPr lang="ru-RU" sz="3600" u="sng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6" name="Diagram2">
            <a:extLst>
              <a:ext uri="{FF2B5EF4-FFF2-40B4-BE49-F238E27FC236}">
                <a16:creationId xmlns:a16="http://schemas.microsoft.com/office/drawing/2014/main" id="{567A14E1-66B0-3DC2-AA55-41AB22FCD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253752"/>
              </p:ext>
            </p:extLst>
          </p:nvPr>
        </p:nvGraphicFramePr>
        <p:xfrm>
          <a:off x="384830" y="2172148"/>
          <a:ext cx="9525600" cy="117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2">
            <a:extLst>
              <a:ext uri="{FF2B5EF4-FFF2-40B4-BE49-F238E27FC236}">
                <a16:creationId xmlns:a16="http://schemas.microsoft.com/office/drawing/2014/main" id="{60B9C2E7-3956-0785-E1C7-EEA0D67A0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230526"/>
              </p:ext>
            </p:extLst>
          </p:nvPr>
        </p:nvGraphicFramePr>
        <p:xfrm>
          <a:off x="384830" y="3600478"/>
          <a:ext cx="9525600" cy="67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2">
            <a:extLst>
              <a:ext uri="{FF2B5EF4-FFF2-40B4-BE49-F238E27FC236}">
                <a16:creationId xmlns:a16="http://schemas.microsoft.com/office/drawing/2014/main" id="{5EA760F5-3C86-24D7-C858-B46CD2615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177773"/>
              </p:ext>
            </p:extLst>
          </p:nvPr>
        </p:nvGraphicFramePr>
        <p:xfrm>
          <a:off x="384830" y="4523120"/>
          <a:ext cx="9525600" cy="67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7F0C9B2-C795-1EC1-7879-25896ABD6326}"/>
              </a:ext>
            </a:extLst>
          </p:cNvPr>
          <p:cNvGrpSpPr/>
          <p:nvPr/>
        </p:nvGrpSpPr>
        <p:grpSpPr>
          <a:xfrm>
            <a:off x="428643" y="5549859"/>
            <a:ext cx="9522147" cy="670521"/>
            <a:chOff x="3452" y="0"/>
            <a:chExt cx="9522147" cy="670521"/>
          </a:xfrm>
        </p:grpSpPr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id="{8204E6CD-8880-48E5-8BD3-AE7C43CF1BF8}"/>
                </a:ext>
              </a:extLst>
            </p:cNvPr>
            <p:cNvSpPr/>
            <p:nvPr/>
          </p:nvSpPr>
          <p:spPr>
            <a:xfrm>
              <a:off x="3452" y="0"/>
              <a:ext cx="9522147" cy="670521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Стрелка: шеврон 4">
              <a:extLst>
                <a:ext uri="{FF2B5EF4-FFF2-40B4-BE49-F238E27FC236}">
                  <a16:creationId xmlns:a16="http://schemas.microsoft.com/office/drawing/2014/main" id="{ABF1D40D-465F-C90E-1310-CD359948B78D}"/>
                </a:ext>
              </a:extLst>
            </p:cNvPr>
            <p:cNvSpPr txBox="1"/>
            <p:nvPr/>
          </p:nvSpPr>
          <p:spPr>
            <a:xfrm>
              <a:off x="338713" y="0"/>
              <a:ext cx="8851626" cy="6705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b="1" kern="1200" dirty="0"/>
                <a:t>СТАТУС ПЕДАГОГИЧЕСКИХ РАБОТНИКОВ</a:t>
              </a:r>
              <a:endParaRPr lang="ru-RU" sz="2800" kern="1200" dirty="0">
                <a:latin typeface="Lucida Console" panose="020B0609040504020204" pitchFamily="49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7A9D3F-081D-91A0-CCB7-AE047F8259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F42EF-9858-D613-6D66-3F989231EC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E019B3-B925-AF67-2C0B-659DFEB0F647}"/>
              </a:ext>
            </a:extLst>
          </p:cNvPr>
          <p:cNvGrpSpPr/>
          <p:nvPr/>
        </p:nvGrpSpPr>
        <p:grpSpPr>
          <a:xfrm>
            <a:off x="193443" y="1306854"/>
            <a:ext cx="10871125" cy="754288"/>
            <a:chOff x="1067849" y="788057"/>
            <a:chExt cx="9040652" cy="423862"/>
          </a:xfrm>
          <a:solidFill>
            <a:srgbClr val="FFC000"/>
          </a:solidFill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09A277A-D2DD-F4B3-E9E5-60A26CA35B29}"/>
                </a:ext>
              </a:extLst>
            </p:cNvPr>
            <p:cNvSpPr/>
            <p:nvPr/>
          </p:nvSpPr>
          <p:spPr>
            <a:xfrm>
              <a:off x="1067849" y="788057"/>
              <a:ext cx="475770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E75A8736-DEDA-1AE7-5752-DC35300B8096}"/>
                </a:ext>
              </a:extLst>
            </p:cNvPr>
            <p:cNvSpPr txBox="1"/>
            <p:nvPr/>
          </p:nvSpPr>
          <p:spPr>
            <a:xfrm>
              <a:off x="1848629" y="791010"/>
              <a:ext cx="8259872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ПРОХОЖДЕНИЕ санитарного обследования в ЦЕНТРЕ ГИГИЕНЫ</a:t>
              </a:r>
              <a:endParaRPr lang="ru-RU" sz="20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1CE1E-1965-E37C-04A0-49E946CF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9985A-F4A7-07EB-6AEF-D7B09CBE8BB6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27327E-DA87-D37A-FE79-A190FA9EB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1941363"/>
              </p:ext>
            </p:extLst>
          </p:nvPr>
        </p:nvGraphicFramePr>
        <p:xfrm>
          <a:off x="193443" y="2264577"/>
          <a:ext cx="11128492" cy="407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13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3BD388-A1E2-114E-4F45-A22B92ED64FC}"/>
              </a:ext>
            </a:extLst>
          </p:cNvPr>
          <p:cNvGrpSpPr/>
          <p:nvPr/>
        </p:nvGrpSpPr>
        <p:grpSpPr>
          <a:xfrm>
            <a:off x="193443" y="1265324"/>
            <a:ext cx="11131050" cy="749033"/>
            <a:chOff x="1067848" y="788057"/>
            <a:chExt cx="9256812" cy="423862"/>
          </a:xfrm>
          <a:solidFill>
            <a:srgbClr val="A162D0"/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DBAA0086-C55D-43FD-CBBD-4431ACA7A447}"/>
                </a:ext>
              </a:extLst>
            </p:cNvPr>
            <p:cNvSpPr/>
            <p:nvPr/>
          </p:nvSpPr>
          <p:spPr>
            <a:xfrm>
              <a:off x="1067848" y="788057"/>
              <a:ext cx="475771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251D4D16-921F-8BBB-B73D-0F65F26A6117}"/>
                </a:ext>
              </a:extLst>
            </p:cNvPr>
            <p:cNvSpPr txBox="1"/>
            <p:nvPr/>
          </p:nvSpPr>
          <p:spPr>
            <a:xfrm>
              <a:off x="1848628" y="791010"/>
              <a:ext cx="8476032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 санитарного заключения в РОСПОТРЕБНАДЗОРЕ</a:t>
              </a:r>
              <a:endParaRPr lang="ru-RU" sz="22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31C2CC-8B1D-DA7A-CB71-A5607B00699C}"/>
              </a:ext>
            </a:extLst>
          </p:cNvPr>
          <p:cNvSpPr txBox="1"/>
          <p:nvPr/>
        </p:nvSpPr>
        <p:spPr>
          <a:xfrm>
            <a:off x="193443" y="2246120"/>
            <a:ext cx="4950658" cy="42918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endParaRPr lang="ru-RU" sz="800" b="1" u="sng" kern="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3200" b="1" u="sng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ВНИМАНИЕ !!!!!</a:t>
            </a:r>
          </a:p>
          <a:p>
            <a:pPr algn="ctr"/>
            <a:endParaRPr lang="ru-RU" sz="1600" b="1" u="sng" kern="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800" b="1" kern="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ПОРЯДОК ВЫДАЧИ </a:t>
            </a:r>
            <a:r>
              <a:rPr lang="ru-RU" sz="2400" b="1" kern="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санитарных заключений Роспотребнадзором </a:t>
            </a:r>
            <a:r>
              <a:rPr lang="ru-RU" sz="2400" b="1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регламентированы</a:t>
            </a:r>
            <a:r>
              <a:rPr lang="ru-RU" sz="2400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           </a:t>
            </a:r>
            <a:r>
              <a:rPr lang="ru-RU" sz="2400" b="1" u="sng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747 и 224 приказами </a:t>
            </a:r>
            <a:r>
              <a:rPr lang="ru-RU" sz="2400" b="1" kern="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Федеральной службы по надзору в сфере защиты прав потребителей и благополучия</a:t>
            </a:r>
            <a:endParaRPr lang="ru-RU" sz="3600" b="1" spc="-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979C4F3-C466-9C8B-CB7F-CCCE3C1BAFBC}"/>
              </a:ext>
            </a:extLst>
          </p:cNvPr>
          <p:cNvSpPr/>
          <p:nvPr/>
        </p:nvSpPr>
        <p:spPr>
          <a:xfrm>
            <a:off x="5337543" y="2246120"/>
            <a:ext cx="4703440" cy="1089263"/>
          </a:xfrm>
          <a:prstGeom prst="roundRect">
            <a:avLst/>
          </a:prstGeom>
          <a:solidFill>
            <a:srgbClr val="8439B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ДОКУМЕНТЫ НЕОБХОДИМЫЕ ДЛЯ ВЫДАЧИ ЗАКЛЮЧЕНИЯ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C34DDA-A9C1-F8FE-BD51-8E388AE7C1A9}"/>
              </a:ext>
            </a:extLst>
          </p:cNvPr>
          <p:cNvSpPr/>
          <p:nvPr/>
        </p:nvSpPr>
        <p:spPr>
          <a:xfrm>
            <a:off x="6873664" y="3032313"/>
            <a:ext cx="5124893" cy="362266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843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подписанное заявление о выдаче санитарного заключения;</a:t>
            </a:r>
            <a:endParaRPr lang="ru-RU" sz="2000" kern="1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u-RU" sz="2000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санитарных обследований</a:t>
            </a:r>
            <a:r>
              <a:rPr lang="ru-RU" sz="2000" kern="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проводимых </a:t>
            </a:r>
            <a:r>
              <a:rPr lang="ru-RU" sz="2000" kern="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ЦЕНТРОМ ГИГИЕНЫ </a:t>
            </a:r>
            <a:r>
              <a:rPr lang="ru-RU" sz="2000" kern="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000" kern="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любой </a:t>
            </a:r>
            <a:r>
              <a:rPr lang="ru-RU" sz="2000" b="1" kern="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аккредитованной организацией в </a:t>
            </a:r>
            <a:r>
              <a:rPr lang="ru-RU" sz="2000" b="1" kern="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данной области.</a:t>
            </a:r>
            <a:endParaRPr lang="ru-RU" sz="2000" kern="1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25ACD7-6161-BB93-F2D8-157530BD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A50FF-C960-78AE-C895-3EAFBD16D5DC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A48B88-17B6-17B8-DF58-2EBDAE5EB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3BD388-A1E2-114E-4F45-A22B92ED64FC}"/>
              </a:ext>
            </a:extLst>
          </p:cNvPr>
          <p:cNvGrpSpPr/>
          <p:nvPr/>
        </p:nvGrpSpPr>
        <p:grpSpPr>
          <a:xfrm>
            <a:off x="193443" y="1267848"/>
            <a:ext cx="11166219" cy="743815"/>
            <a:chOff x="1067848" y="788057"/>
            <a:chExt cx="9286059" cy="420909"/>
          </a:xfrm>
          <a:solidFill>
            <a:srgbClr val="A162D0"/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DBAA0086-C55D-43FD-CBBD-4431ACA7A447}"/>
                </a:ext>
              </a:extLst>
            </p:cNvPr>
            <p:cNvSpPr/>
            <p:nvPr/>
          </p:nvSpPr>
          <p:spPr>
            <a:xfrm>
              <a:off x="1067848" y="788057"/>
              <a:ext cx="475771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251D4D16-921F-8BBB-B73D-0F65F26A6117}"/>
                </a:ext>
              </a:extLst>
            </p:cNvPr>
            <p:cNvSpPr txBox="1"/>
            <p:nvPr/>
          </p:nvSpPr>
          <p:spPr>
            <a:xfrm>
              <a:off x="1903741" y="788057"/>
              <a:ext cx="8450166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 санитарного заключения в РОСПОТРЕБНАДЗОРЕ</a:t>
              </a:r>
              <a:endParaRPr lang="ru-RU" sz="22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E36A2A-D378-EA68-2468-3FC47412D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8" y="3018082"/>
            <a:ext cx="4136808" cy="2256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53C465-B2D3-ADFE-41AE-44C45EBA286D}"/>
              </a:ext>
            </a:extLst>
          </p:cNvPr>
          <p:cNvSpPr txBox="1"/>
          <p:nvPr/>
        </p:nvSpPr>
        <p:spPr>
          <a:xfrm>
            <a:off x="5433237" y="2486454"/>
            <a:ext cx="5257552" cy="3499676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2800" b="1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СРОК </a:t>
            </a:r>
          </a:p>
          <a:p>
            <a:pPr algn="ctr"/>
            <a:r>
              <a:rPr lang="ru-RU" sz="2800" b="1" kern="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ВЫДАЧИ ЗАКЛЮЧЕНИЯ РОСПОТРЕБНАДЗОРОМ</a:t>
            </a:r>
            <a:r>
              <a:rPr lang="ru-RU" sz="2800" b="1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СОСТАВЛЯЕТ                        20 рабочих дней</a:t>
            </a:r>
            <a:r>
              <a:rPr lang="ru-RU" sz="2800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           со дня приема </a:t>
            </a:r>
            <a:r>
              <a:rPr lang="ru-RU" sz="2800" kern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заявления и </a:t>
            </a:r>
            <a:r>
              <a:rPr lang="ru-RU" sz="2800" kern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регистрации документов</a:t>
            </a:r>
            <a:endParaRPr lang="ru-RU" sz="4000" b="1" spc="-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317260-25F6-9AD6-1EA5-9E8DB2E2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D745C-3F9B-B13D-2F8C-F6ABA7742304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06965F-7BF4-A0B2-D965-F80D95BE2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4F6FFA-300D-0C64-A811-AB650066C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657D0-105C-BD22-418F-B164A6B68E75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C4EB5-6BD0-E478-27D0-52B05A74F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172" y="2693324"/>
            <a:ext cx="3200799" cy="3117994"/>
          </a:xfrm>
          <a:prstGeom prst="rect">
            <a:avLst/>
          </a:prstGeom>
          <a:solidFill>
            <a:srgbClr val="C00000"/>
          </a:solidFill>
          <a:ln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ВНИМАНИЕ !!!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ПРОБЛЕМНЫМИ ВОПРОСАМИ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РУКОВОДИТЕЛЕЙ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ОСТАЮТСЯ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2877" y="2302946"/>
            <a:ext cx="6753928" cy="1060540"/>
          </a:xfrm>
          <a:prstGeom prst="rect">
            <a:avLst/>
          </a:prstGeom>
          <a:solidFill>
            <a:schemeClr val="bg1"/>
          </a:solidFill>
          <a:ln w="3810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 ЛОКАЛЬНЫЕ АКТЫ ДЛЯ ОСУЩЕСТВЛЕНИЯ ДЕЯТЕЛЬНОСТИ ОБРАЗОВАТЕЛЬНЫХ ОРГАНИЗАЦИЙ.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42877" y="3548282"/>
            <a:ext cx="6753928" cy="1181696"/>
          </a:xfrm>
          <a:prstGeom prst="rect">
            <a:avLst/>
          </a:prstGeom>
          <a:solidFill>
            <a:schemeClr val="bg1"/>
          </a:solidFill>
          <a:ln w="3810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 РАЗРАБОТКА И ТРЕБОВАНИЯ К ЛОКАЛЬНЫМ АКТАМ ОРГАНИЗАЦИИ.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42877" y="4914774"/>
            <a:ext cx="6753928" cy="1567931"/>
          </a:xfrm>
          <a:prstGeom prst="rect">
            <a:avLst/>
          </a:prstGeom>
          <a:solidFill>
            <a:schemeClr val="bg1"/>
          </a:solidFill>
          <a:ln w="3810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3.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РАЗРАБОТКА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ДОПОЛНИТЕЛЬНОЙ ОБРАЗОВАТЕЛЬНОЙ ПРОГРАММЫ СПОРТИВНОЙ ПОДГОТОВКИ ПО ВИДУ СПОРТА.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750480C-4158-16B5-6C01-661980994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34517"/>
              </p:ext>
            </p:extLst>
          </p:nvPr>
        </p:nvGraphicFramePr>
        <p:xfrm>
          <a:off x="452846" y="2373924"/>
          <a:ext cx="10611723" cy="4217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0178">
                  <a:extLst>
                    <a:ext uri="{9D8B030D-6E8A-4147-A177-3AD203B41FA5}">
                      <a16:colId xmlns:a16="http://schemas.microsoft.com/office/drawing/2014/main" val="2081630778"/>
                    </a:ext>
                  </a:extLst>
                </a:gridCol>
                <a:gridCol w="4961545">
                  <a:extLst>
                    <a:ext uri="{9D8B030D-6E8A-4147-A177-3AD203B41FA5}">
                      <a16:colId xmlns:a16="http://schemas.microsoft.com/office/drawing/2014/main" val="255319248"/>
                    </a:ext>
                  </a:extLst>
                </a:gridCol>
              </a:tblGrid>
              <a:tr h="9410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Перечень НПА, регламентирующих организацию деятельности УЧРЕЖДЕНИЯ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21599"/>
                  </a:ext>
                </a:extLst>
              </a:tr>
              <a:tr h="2659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Физкультурно-спортивной организации приказ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МФКС КК</a:t>
                      </a:r>
                      <a:endParaRPr lang="ru-RU" sz="14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11.04.2014 года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 № 581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Образовательные организации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приказ МФКС КК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14.02.2023 года                      № 216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0633655"/>
                  </a:ext>
                </a:extLst>
              </a:tr>
              <a:tr h="479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17 НПА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27 НПА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4325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4F6FFA-300D-0C64-A811-AB650066C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657D0-105C-BD22-418F-B164A6B68E75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C4EB5-6BD0-E478-27D0-52B05A74F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41FEA4-0168-9B5D-319A-7FEC53713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1180"/>
              </p:ext>
            </p:extLst>
          </p:nvPr>
        </p:nvGraphicFramePr>
        <p:xfrm>
          <a:off x="1950720" y="2298073"/>
          <a:ext cx="9911671" cy="4495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3920">
                  <a:extLst>
                    <a:ext uri="{9D8B030D-6E8A-4147-A177-3AD203B41FA5}">
                      <a16:colId xmlns:a16="http://schemas.microsoft.com/office/drawing/2014/main" val="675706170"/>
                    </a:ext>
                  </a:extLst>
                </a:gridCol>
                <a:gridCol w="5217751">
                  <a:extLst>
                    <a:ext uri="{9D8B030D-6E8A-4147-A177-3AD203B41FA5}">
                      <a16:colId xmlns:a16="http://schemas.microsoft.com/office/drawing/2014/main" val="3487936444"/>
                    </a:ext>
                  </a:extLst>
                </a:gridCol>
              </a:tblGrid>
              <a:tr h="879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Физкультурно-спортивной организации приказ МФКС КК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11.04.2014 года № 581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Образовательные организации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приказ МФКС КК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14.02.2023 года № 216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7257766"/>
                  </a:ext>
                </a:extLst>
              </a:tr>
              <a:tr h="215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1. Устав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1. Устав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21605"/>
                  </a:ext>
                </a:extLst>
              </a:tr>
              <a:tr h="215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 ФССП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 ФССП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54604"/>
                  </a:ext>
                </a:extLst>
              </a:tr>
              <a:tr h="4464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3. Программа спортивной подготовки по виду спорта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3. </a:t>
                      </a: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Дополнительная образовательная </a:t>
                      </a: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программа спортивной подготовки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43205"/>
                  </a:ext>
                </a:extLst>
              </a:tr>
              <a:tr h="4464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4. Правила приема лиц </a:t>
                      </a: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в ФСО</a:t>
                      </a:r>
                      <a:endParaRPr lang="ru-RU" sz="13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4. Правила приема </a:t>
                      </a: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в образовательную организацию</a:t>
                      </a: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положение о приемной и апелляционной комиссии</a:t>
                      </a:r>
                      <a:endParaRPr lang="ru-RU" sz="13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24836"/>
                  </a:ext>
                </a:extLst>
              </a:tr>
              <a:tr h="215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5. Положение о формировании групп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5. Положение о формировании групп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11894"/>
                  </a:ext>
                </a:extLst>
              </a:tr>
              <a:tr h="4464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6. </a:t>
                      </a: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Положение о переводе и отчислении из ФСО</a:t>
                      </a:r>
                      <a:endParaRPr lang="ru-RU" sz="13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6.Порядок и основания перевода, отчисления и восстановления обучающихся</a:t>
                      </a:r>
                      <a:endParaRPr lang="ru-RU" sz="13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02101"/>
                  </a:ext>
                </a:extLst>
              </a:tr>
              <a:tr h="4464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7. Годовые планы спортивной подготовки ФСО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7.Годовые учебно-тренировочные планы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27500"/>
                  </a:ext>
                </a:extLst>
              </a:tr>
              <a:tr h="215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8. Расписание тренировочных занятий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8.Расписание учебно-тренировочных занятий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60829"/>
                  </a:ext>
                </a:extLst>
              </a:tr>
              <a:tr h="215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9. Журнал учета спортивной подготовки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9. Журнал учета спортивной подготовки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77418"/>
                  </a:ext>
                </a:extLst>
              </a:tr>
              <a:tr h="4464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10. Индивидуальные планы спортивной подготовки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10. Индивидуальные планы спортивной подготовки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53868"/>
                  </a:ext>
                </a:extLst>
              </a:tr>
              <a:tr h="215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11. Перспективные планы подготовки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11. Перспективные планы подготовки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14415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1A401B-9232-2EC0-C1DD-27F4E56EF6B2}"/>
              </a:ext>
            </a:extLst>
          </p:cNvPr>
          <p:cNvSpPr/>
          <p:nvPr/>
        </p:nvSpPr>
        <p:spPr>
          <a:xfrm>
            <a:off x="329609" y="2424223"/>
            <a:ext cx="1371600" cy="4279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Перечень документов, который не изменился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C9DE08-0F63-DC20-9F84-2A91A1E8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2D12B-9FAE-AA7F-5541-F1F5615D5B25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2B77F-E122-6CBE-D2F4-70B081109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1A401B-9232-2EC0-C1DD-27F4E56EF6B2}"/>
              </a:ext>
            </a:extLst>
          </p:cNvPr>
          <p:cNvSpPr/>
          <p:nvPr/>
        </p:nvSpPr>
        <p:spPr>
          <a:xfrm>
            <a:off x="755357" y="2424223"/>
            <a:ext cx="1371600" cy="4279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Перечень документов, который изменился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65CA7F-9F39-B700-6249-69863F7BD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5775"/>
              </p:ext>
            </p:extLst>
          </p:nvPr>
        </p:nvGraphicFramePr>
        <p:xfrm>
          <a:off x="2703392" y="2424223"/>
          <a:ext cx="8661294" cy="4008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3134">
                  <a:extLst>
                    <a:ext uri="{9D8B030D-6E8A-4147-A177-3AD203B41FA5}">
                      <a16:colId xmlns:a16="http://schemas.microsoft.com/office/drawing/2014/main" val="3851887577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512876591"/>
                    </a:ext>
                  </a:extLst>
                </a:gridCol>
              </a:tblGrid>
              <a:tr h="1778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Физкультурно-спортивной организации приказ МФКС КК</a:t>
                      </a:r>
                      <a:endParaRPr lang="ru-RU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11.04.2014 года № 581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Образовательные организации</a:t>
                      </a:r>
                      <a:endParaRPr lang="ru-RU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приказ МФКС КК</a:t>
                      </a:r>
                      <a:endParaRPr lang="ru-RU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14.02.2023 года № 216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82158694"/>
                  </a:ext>
                </a:extLst>
              </a:tr>
              <a:tr h="1256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1. </a:t>
                      </a:r>
                      <a:r>
                        <a:rPr lang="ru-RU" sz="2000" b="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Положение о тренерском совете</a:t>
                      </a:r>
                      <a:endParaRPr lang="ru-RU" sz="1600" b="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1.Положение об общем собрании (конференции) работников организации</a:t>
                      </a:r>
                      <a:endParaRPr lang="ru-RU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919127"/>
                  </a:ext>
                </a:extLst>
              </a:tr>
              <a:tr h="830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 Положение о методическом совете</a:t>
                      </a:r>
                      <a:endParaRPr lang="ru-RU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2.Положение о педагогическом совете</a:t>
                      </a:r>
                      <a:endParaRPr lang="ru-RU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983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43F717-8FA1-4CDB-2A7E-D07ACE76A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B81AB-75CD-A3EA-7047-8680F3601315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7E20CD-2E56-1071-F9AE-F8F39C414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1A401B-9232-2EC0-C1DD-27F4E56EF6B2}"/>
              </a:ext>
            </a:extLst>
          </p:cNvPr>
          <p:cNvSpPr/>
          <p:nvPr/>
        </p:nvSpPr>
        <p:spPr>
          <a:xfrm>
            <a:off x="755357" y="2424223"/>
            <a:ext cx="1371600" cy="4279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Перечень документов, который больше не ведется в организации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128DF47-552C-FCBD-263A-CC85A892B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45668"/>
              </p:ext>
            </p:extLst>
          </p:nvPr>
        </p:nvGraphicFramePr>
        <p:xfrm>
          <a:off x="2481943" y="2266841"/>
          <a:ext cx="9152707" cy="4441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4119624490"/>
                    </a:ext>
                  </a:extLst>
                </a:gridCol>
                <a:gridCol w="3622764">
                  <a:extLst>
                    <a:ext uri="{9D8B030D-6E8A-4147-A177-3AD203B41FA5}">
                      <a16:colId xmlns:a16="http://schemas.microsoft.com/office/drawing/2014/main" val="3423913897"/>
                    </a:ext>
                  </a:extLst>
                </a:gridCol>
              </a:tblGrid>
              <a:tr h="1320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Физкультурно-спортивной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организации приказ МФКС КК</a:t>
                      </a:r>
                      <a:endParaRPr lang="ru-RU" sz="18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11.04.2014 года № 581</a:t>
                      </a:r>
                      <a:endParaRPr lang="ru-RU" sz="18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8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Образовательные организации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приказ МФКС КК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14.02.2023 года № 216</a:t>
                      </a:r>
                      <a:endParaRPr lang="ru-RU" sz="18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5917625"/>
                  </a:ext>
                </a:extLst>
              </a:tr>
              <a:tr h="6822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1. Положение о внутреннем контроле соблюдения требований ФССП</a:t>
                      </a:r>
                      <a:endParaRPr lang="ru-RU" sz="18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22054"/>
                  </a:ext>
                </a:extLst>
              </a:tr>
              <a:tr h="102341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 Положение о критериях спортивного отбора лиц, проходящих спортивную подготовку</a:t>
                      </a:r>
                      <a:endParaRPr lang="ru-RU" sz="18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04950"/>
                  </a:ext>
                </a:extLst>
              </a:tr>
              <a:tr h="6822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3. Положение об организации тренировочных мероприятий</a:t>
                      </a:r>
                      <a:endParaRPr lang="ru-RU" sz="18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11545"/>
                  </a:ext>
                </a:extLst>
              </a:tr>
              <a:tr h="6822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4.Текущее планирование спортивной подготовки</a:t>
                      </a:r>
                      <a:endParaRPr lang="ru-RU" sz="18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8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7998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9D2FA-C4B6-CA79-2700-586D6474A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8E504-4EC8-0847-9A65-31349BEE12E9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BC2DC0-DEAB-3B0B-A95D-46C50A14A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062006"/>
            <a:ext cx="10871126" cy="1051837"/>
            <a:chOff x="1067848" y="788057"/>
            <a:chExt cx="9040656" cy="420909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368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1A401B-9232-2EC0-C1DD-27F4E56EF6B2}"/>
              </a:ext>
            </a:extLst>
          </p:cNvPr>
          <p:cNvSpPr/>
          <p:nvPr/>
        </p:nvSpPr>
        <p:spPr>
          <a:xfrm>
            <a:off x="755357" y="2424223"/>
            <a:ext cx="1371600" cy="4279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CB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перечень документов, который МЫ ОБЯЗАНЫ ВЕСТИ</a:t>
            </a:r>
            <a:endParaRPr lang="ru-RU" sz="2400" kern="1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86A26A6-9239-38B7-5FDE-7210FF44E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41035"/>
              </p:ext>
            </p:extLst>
          </p:nvPr>
        </p:nvGraphicFramePr>
        <p:xfrm>
          <a:off x="2307770" y="2078999"/>
          <a:ext cx="9478509" cy="4731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0159">
                  <a:extLst>
                    <a:ext uri="{9D8B030D-6E8A-4147-A177-3AD203B41FA5}">
                      <a16:colId xmlns:a16="http://schemas.microsoft.com/office/drawing/2014/main" val="2860547009"/>
                    </a:ext>
                  </a:extLst>
                </a:gridCol>
                <a:gridCol w="6618350">
                  <a:extLst>
                    <a:ext uri="{9D8B030D-6E8A-4147-A177-3AD203B41FA5}">
                      <a16:colId xmlns:a16="http://schemas.microsoft.com/office/drawing/2014/main" val="2998666093"/>
                    </a:ext>
                  </a:extLst>
                </a:gridCol>
              </a:tblGrid>
              <a:tr h="10351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Физкультурно-спортивной организации приказ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МФКС КК</a:t>
                      </a:r>
                      <a:endParaRPr lang="ru-RU" sz="13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11.04.2014 года № 581</a:t>
                      </a:r>
                      <a:endParaRPr lang="ru-RU" sz="13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Образовательные организации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приказ МФКС КК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от 14.02.2023 года № 216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27449139"/>
                  </a:ext>
                </a:extLst>
              </a:tr>
              <a:tr h="2610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1.Положение об аттестационной комиссии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6600"/>
                  </a:ext>
                </a:extLst>
              </a:tr>
              <a:tr h="9066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2.Порядок оформления, возникновения, приостановления и прекращения отношений между организацией и обучающимися или законными представителями несовершеннолетних обучающихся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67505"/>
                  </a:ext>
                </a:extLst>
              </a:tr>
              <a:tr h="676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3.Положение о формах, периодичности и порядке текущего контроля успеваемости, промежуточной аттестации обучающихся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59143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4. Порядок создание, организации работы, принятия решений комиссией по урегулированию споров между участниками образовательных отношений и их исполнения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77463"/>
                  </a:ext>
                </a:extLst>
              </a:tr>
              <a:tr h="9531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5.Локальные акты, </a:t>
                      </a:r>
                      <a:r>
                        <a:rPr lang="ru-RU" sz="13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регламентирующие проведение самообследования, обеспечения функционирования внутренней системы оценки качества образования в организации, отчеты о результатах самообследования.</a:t>
                      </a:r>
                      <a:endParaRPr lang="ru-RU" sz="13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1" marR="18051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2731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EFD35F-DDDB-FEB8-EE4B-C47C5C2E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D9B24-80C5-1C50-4C71-13A515BB7E6E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95EFB0-39B0-7E21-0EB8-34EA1A299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965A48E-D2CA-8BD1-4F8C-50DE3326C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11787"/>
              </p:ext>
            </p:extLst>
          </p:nvPr>
        </p:nvGraphicFramePr>
        <p:xfrm>
          <a:off x="273413" y="2260719"/>
          <a:ext cx="11422198" cy="4347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783">
                  <a:extLst>
                    <a:ext uri="{9D8B030D-6E8A-4147-A177-3AD203B41FA5}">
                      <a16:colId xmlns:a16="http://schemas.microsoft.com/office/drawing/2014/main" val="3044810938"/>
                    </a:ext>
                  </a:extLst>
                </a:gridCol>
                <a:gridCol w="9450415">
                  <a:extLst>
                    <a:ext uri="{9D8B030D-6E8A-4147-A177-3AD203B41FA5}">
                      <a16:colId xmlns:a16="http://schemas.microsoft.com/office/drawing/2014/main" val="3482405421"/>
                    </a:ext>
                  </a:extLst>
                </a:gridCol>
              </a:tblGrid>
              <a:tr h="5230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6.Локальные акты, устанавливающие нормы профессиональной этики педагогических работников организации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27426"/>
                  </a:ext>
                </a:extLst>
              </a:tr>
              <a:tr h="5603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7. Порядок формирования аттестационной комиссии в целях подтверждения педагогических работников занимаемым им должностям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71109"/>
                  </a:ext>
                </a:extLst>
              </a:tr>
              <a:tr h="2582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8. Положение о производственном контроле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31766"/>
                  </a:ext>
                </a:extLst>
              </a:tr>
              <a:tr h="2582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9. Правила внутреннего трудового распорядка работников организации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51418"/>
                  </a:ext>
                </a:extLst>
              </a:tr>
              <a:tr h="2582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10. Программа развития организации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77884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11. Положение о совете обучающихся, советах родителей, представительных органах обучающихся (в случае создания)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76502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12.Положение о платных дополнительных образовательных услугах, оказываемых в организации (при наличии)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926681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13.Положение о защите, хранении, обработке и передаче персональных данных работников и обучающихся организации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05183"/>
                  </a:ext>
                </a:extLst>
              </a:tr>
              <a:tr h="9201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нет</a:t>
                      </a:r>
                      <a:endParaRPr lang="ru-RU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14. Правила внутреннего распорядка обучающихся организации, содержащие в том числе режим занятий обучающихся, нормы поведения, права, их защиту, обязанности и ответственности, дисциплину обучающихся</a:t>
                      </a:r>
                      <a:endParaRPr lang="ru-RU" sz="1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48" marR="34748" marT="0" marB="0"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9478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E8D77-17D2-023E-69F7-51D8E6554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9F893-45D3-DE31-6EDC-0EAD6A37D121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945575-F47A-8421-BFFF-4D3B41927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0" y="1176273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sp>
        <p:nvSpPr>
          <p:cNvPr id="3" name="Блок-схема: типовой процесс 2">
            <a:extLst>
              <a:ext uri="{FF2B5EF4-FFF2-40B4-BE49-F238E27FC236}">
                <a16:creationId xmlns:a16="http://schemas.microsoft.com/office/drawing/2014/main" id="{13449AB7-4F13-D3E0-8AE8-C5373FFA5CFA}"/>
              </a:ext>
            </a:extLst>
          </p:cNvPr>
          <p:cNvSpPr/>
          <p:nvPr/>
        </p:nvSpPr>
        <p:spPr>
          <a:xfrm>
            <a:off x="193444" y="1343871"/>
            <a:ext cx="3088375" cy="1828800"/>
          </a:xfrm>
          <a:prstGeom prst="flowChartPredefinedProcess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 2016 года по МАРТ 2023 года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ГБУ КК «ЦОП по настольному теннису»</a:t>
            </a:r>
          </a:p>
        </p:txBody>
      </p:sp>
      <p:sp>
        <p:nvSpPr>
          <p:cNvPr id="4" name="Блок-схема: типовой процесс 3">
            <a:extLst>
              <a:ext uri="{FF2B5EF4-FFF2-40B4-BE49-F238E27FC236}">
                <a16:creationId xmlns:a16="http://schemas.microsoft.com/office/drawing/2014/main" id="{62ED6FFE-D56E-7135-57E6-2E96AAF9E645}"/>
              </a:ext>
            </a:extLst>
          </p:cNvPr>
          <p:cNvSpPr/>
          <p:nvPr/>
        </p:nvSpPr>
        <p:spPr>
          <a:xfrm>
            <a:off x="193444" y="4491131"/>
            <a:ext cx="3088375" cy="1828800"/>
          </a:xfrm>
          <a:prstGeom prst="flowChartPredefinedProcess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 марта 2023 года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ГБУ ДО КК «СШОР по настольному теннису»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6E7EF144-9AAD-A8FC-A282-CA53E4CB71CF}"/>
              </a:ext>
            </a:extLst>
          </p:cNvPr>
          <p:cNvSpPr/>
          <p:nvPr/>
        </p:nvSpPr>
        <p:spPr>
          <a:xfrm rot="5400000">
            <a:off x="1157261" y="3380964"/>
            <a:ext cx="977030" cy="901874"/>
          </a:xfrm>
          <a:prstGeom prst="stripedRightArrow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0F780B9C-7E2F-2F4C-489F-C7FCB8344FEE}"/>
              </a:ext>
            </a:extLst>
          </p:cNvPr>
          <p:cNvSpPr/>
          <p:nvPr/>
        </p:nvSpPr>
        <p:spPr>
          <a:xfrm>
            <a:off x="3732756" y="1343872"/>
            <a:ext cx="7639498" cy="81545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ультивируется один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вид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спорта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НАСТОЛЬНЫЙ 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ТЕННИС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72F100D7-31DF-8DE0-D29A-2490B0C0A89F}"/>
              </a:ext>
            </a:extLst>
          </p:cNvPr>
          <p:cNvSpPr/>
          <p:nvPr/>
        </p:nvSpPr>
        <p:spPr>
          <a:xfrm>
            <a:off x="3732752" y="2417035"/>
            <a:ext cx="7639497" cy="85591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Является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ОЛИМПИЙСКИМ ВИДОМ СПОРТА</a:t>
            </a: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4F834506-E1F6-7BD5-9EFE-EE43B0C98C70}"/>
              </a:ext>
            </a:extLst>
          </p:cNvPr>
          <p:cNvSpPr/>
          <p:nvPr/>
        </p:nvSpPr>
        <p:spPr>
          <a:xfrm>
            <a:off x="3732752" y="3585052"/>
            <a:ext cx="7639497" cy="88431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Включен в перечень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БАЗОВЫХ ВИДОВ СПОРТА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33ADD719-5951-73BA-D0C1-A311232B03E7}"/>
              </a:ext>
            </a:extLst>
          </p:cNvPr>
          <p:cNvSpPr/>
          <p:nvPr/>
        </p:nvSpPr>
        <p:spPr>
          <a:xfrm>
            <a:off x="3732752" y="4781470"/>
            <a:ext cx="7639497" cy="121931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Спортивная подготовка осуществляется на этапах начиная с 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ТРЕНИРОВОЧНОГО ЭТАПА 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 заканчивая 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ВЫСШИМ СПОРТИВНЫМ МАСТЕРСТВОМ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C1254C-B769-ACDF-A3E1-E62BC43D4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876F05-0D61-0B18-3090-AF16F55C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F745CE-6073-87D7-D461-2B8F0D13E6FF}"/>
              </a:ext>
            </a:extLst>
          </p:cNvPr>
          <p:cNvSpPr/>
          <p:nvPr/>
        </p:nvSpPr>
        <p:spPr>
          <a:xfrm>
            <a:off x="5666981" y="2361354"/>
            <a:ext cx="5661954" cy="3461930"/>
          </a:xfrm>
          <a:prstGeom prst="rect">
            <a:avLst/>
          </a:prstGeom>
          <a:solidFill>
            <a:schemeClr val="bg1"/>
          </a:solidFill>
          <a:ln w="11747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32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</a:p>
          <a:p>
            <a:pPr algn="ctr"/>
            <a:endParaRPr lang="ru-RU" sz="2000" b="1" u="sng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 ПРАКТИЧЕКИЙ ОПЫТ ОТРАСЛИ СПОРТА </a:t>
            </a:r>
            <a:r>
              <a:rPr lang="ru-RU" sz="3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СОБЛЮДЕНИИ ТРЕБОВАНИЙ ЗАКОНА ОБ ОБРАЗОВАНИИ</a:t>
            </a:r>
            <a:endParaRPr lang="ru-RU" sz="3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6E0AA98-E5BF-BFBD-7BA8-18DB9FF2F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228645"/>
              </p:ext>
            </p:extLst>
          </p:nvPr>
        </p:nvGraphicFramePr>
        <p:xfrm>
          <a:off x="-750872" y="2115104"/>
          <a:ext cx="5932472" cy="466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трелка: изогнутая вверх 15">
            <a:extLst>
              <a:ext uri="{FF2B5EF4-FFF2-40B4-BE49-F238E27FC236}">
                <a16:creationId xmlns:a16="http://schemas.microsoft.com/office/drawing/2014/main" id="{1434EC4C-E8E9-0AF2-72E6-6D42B0B74C67}"/>
              </a:ext>
            </a:extLst>
          </p:cNvPr>
          <p:cNvSpPr/>
          <p:nvPr/>
        </p:nvSpPr>
        <p:spPr>
          <a:xfrm>
            <a:off x="4706754" y="5823284"/>
            <a:ext cx="4312118" cy="885021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EF5BCF-1610-9D3C-52AD-2FE1B94FC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BDFE9-5F3E-A16B-8F1D-CF40E51997C7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E5BB06-E641-35F0-36D1-18A5ECBC0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230C96-BA65-E9F7-35D1-136CF47DFC0C}"/>
              </a:ext>
            </a:extLst>
          </p:cNvPr>
          <p:cNvGrpSpPr/>
          <p:nvPr/>
        </p:nvGrpSpPr>
        <p:grpSpPr>
          <a:xfrm>
            <a:off x="193443" y="1242913"/>
            <a:ext cx="10871126" cy="878312"/>
            <a:chOff x="1067848" y="788057"/>
            <a:chExt cx="9040656" cy="423863"/>
          </a:xfrm>
          <a:solidFill>
            <a:srgbClr val="5CBB15"/>
          </a:solidFill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0FC34C8-3756-92FD-2F57-17538E4B6F35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3B54B36-9589-A869-2581-A45301DC143C}"/>
                </a:ext>
              </a:extLst>
            </p:cNvPr>
            <p:cNvSpPr txBox="1"/>
            <p:nvPr/>
          </p:nvSpPr>
          <p:spPr>
            <a:xfrm>
              <a:off x="1848629" y="791011"/>
              <a:ext cx="8259875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 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A773CDA-77D6-C71B-9923-6785CB308D37}"/>
              </a:ext>
            </a:extLst>
          </p:cNvPr>
          <p:cNvSpPr txBox="1"/>
          <p:nvPr/>
        </p:nvSpPr>
        <p:spPr>
          <a:xfrm>
            <a:off x="4336869" y="2314103"/>
            <a:ext cx="6727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СТАТЬИ ЗАКОНА 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ОБ ОБРАЗОВАНИИ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НЕОБХОДИМЫЕ ДЛЯ РАЗРАБОТКИ ЛОКАЛЬНЫХ ДОКУМЕНТОВ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B34D82-E2EE-D2BC-D867-D89EA9BE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37FBA-5522-5258-E7AD-2BBDFCC01B0F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1E94C-BBAB-2F85-4FDC-23EC57D67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B0A10-5F26-DCEF-62EB-94143D2C7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78" y="4432186"/>
            <a:ext cx="1673648" cy="16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48EC1-AEAC-EDF3-6994-4FFA1D0534B7}"/>
              </a:ext>
            </a:extLst>
          </p:cNvPr>
          <p:cNvSpPr txBox="1"/>
          <p:nvPr/>
        </p:nvSpPr>
        <p:spPr>
          <a:xfrm>
            <a:off x="669631" y="6109157"/>
            <a:ext cx="3310185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сайт: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http://kubantabletennis.ru</a:t>
            </a:r>
            <a:r>
              <a:rPr lang="ru-RU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105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F94A0E-464B-6F8C-8533-5551B5EA5186}"/>
              </a:ext>
            </a:extLst>
          </p:cNvPr>
          <p:cNvSpPr/>
          <p:nvPr/>
        </p:nvSpPr>
        <p:spPr>
          <a:xfrm>
            <a:off x="755357" y="2355374"/>
            <a:ext cx="3128666" cy="183589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С БОЛЕЕ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ПОДРОБНОЙ ИНФОРМАЦИЕЙ МОЖНО ОЗНАКОМИТЬСЯ НА НАШЕМ САЙТЕ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C90EEB6-10D3-A966-CA62-2FFAA0587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24" y="3707310"/>
            <a:ext cx="6309695" cy="2830634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1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55357" y="1200685"/>
            <a:ext cx="767028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4DF65B3-2742-7E26-5600-178C0AD87660}"/>
              </a:ext>
            </a:extLst>
          </p:cNvPr>
          <p:cNvGrpSpPr/>
          <p:nvPr/>
        </p:nvGrpSpPr>
        <p:grpSpPr>
          <a:xfrm>
            <a:off x="193443" y="1255108"/>
            <a:ext cx="10733507" cy="866117"/>
            <a:chOff x="1067848" y="788056"/>
            <a:chExt cx="8926206" cy="420910"/>
          </a:xfrm>
          <a:solidFill>
            <a:srgbClr val="13AFBB"/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3D3287F-DEE8-CFD4-222C-118406DE42A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42DD4571-5379-50D3-1855-21EBB1186328}"/>
                </a:ext>
              </a:extLst>
            </p:cNvPr>
            <p:cNvSpPr txBox="1"/>
            <p:nvPr/>
          </p:nvSpPr>
          <p:spPr>
            <a:xfrm>
              <a:off x="2173024" y="788056"/>
              <a:ext cx="7821030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</a:t>
              </a: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дополнительной образовательной программы спортивной подготовки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9CF5FC-D88C-2E78-026A-C631F67E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3" y="2272912"/>
            <a:ext cx="3746170" cy="20430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0C3A5A-0F32-3ADA-6940-D9CFB6D4DC51}"/>
              </a:ext>
            </a:extLst>
          </p:cNvPr>
          <p:cNvSpPr txBox="1"/>
          <p:nvPr/>
        </p:nvSpPr>
        <p:spPr>
          <a:xfrm>
            <a:off x="193443" y="4884655"/>
            <a:ext cx="3825664" cy="1545320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2023 г. Минспорт РФ ввел новый ФССП</a:t>
            </a:r>
            <a:endParaRPr lang="ru-RU" sz="4000" b="1" spc="-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AD36A-A176-5366-8066-B85E1C03C553}"/>
              </a:ext>
            </a:extLst>
          </p:cNvPr>
          <p:cNvSpPr txBox="1"/>
          <p:nvPr/>
        </p:nvSpPr>
        <p:spPr>
          <a:xfrm>
            <a:off x="4607484" y="2272912"/>
            <a:ext cx="6319466" cy="2182130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1 сентября 2023 года 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</a:t>
            </a:r>
            <a:r>
              <a:rPr lang="ru-RU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образовательные программы спортивной подготовки</a:t>
            </a:r>
            <a:r>
              <a:rPr lang="ru-RU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виду спорта</a:t>
            </a:r>
            <a:endParaRPr lang="ru-RU" sz="2400" b="1" spc="-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CF1BE-E21D-B110-654E-AE9CF0CEBF4F}"/>
              </a:ext>
            </a:extLst>
          </p:cNvPr>
          <p:cNvSpPr txBox="1"/>
          <p:nvPr/>
        </p:nvSpPr>
        <p:spPr>
          <a:xfrm>
            <a:off x="4607484" y="4753704"/>
            <a:ext cx="6319466" cy="1698376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 с учетом </a:t>
            </a:r>
            <a:r>
              <a:rPr lang="ru-RU" sz="32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примерных программ спортивной подготовки </a:t>
            </a:r>
            <a:endParaRPr lang="ru-RU" sz="3200" b="1" spc="-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59293B-341E-B3A1-DF56-308E590A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66069-E906-F9EE-BF06-52B231536E98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B0FA83-D1B2-5D16-68E9-F2FBCE0A1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9765839-65AD-02C0-CE70-4810E3EAA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047039"/>
              </p:ext>
            </p:extLst>
          </p:nvPr>
        </p:nvGraphicFramePr>
        <p:xfrm>
          <a:off x="1158950" y="2272912"/>
          <a:ext cx="9328362" cy="42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65888-C64E-5F6A-A616-3F5BE2317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DA86B-5175-FC88-E1AE-5A4CA483203B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8B18E-C3F3-6192-5270-2CDB706A4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443ACD1E-C521-CB1F-6917-25A1455B4053}"/>
              </a:ext>
            </a:extLst>
          </p:cNvPr>
          <p:cNvSpPr txBox="1"/>
          <p:nvPr/>
        </p:nvSpPr>
        <p:spPr>
          <a:xfrm>
            <a:off x="755357" y="1200685"/>
            <a:ext cx="767028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45E206A-1E3E-8DBC-AB3E-30561E05AE2D}"/>
              </a:ext>
            </a:extLst>
          </p:cNvPr>
          <p:cNvGrpSpPr/>
          <p:nvPr/>
        </p:nvGrpSpPr>
        <p:grpSpPr>
          <a:xfrm>
            <a:off x="193443" y="1255108"/>
            <a:ext cx="10733507" cy="866117"/>
            <a:chOff x="1067848" y="788056"/>
            <a:chExt cx="8926206" cy="420910"/>
          </a:xfrm>
          <a:solidFill>
            <a:srgbClr val="13AFBB"/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B5FCAC8-E2C4-4D2C-61FB-4970527840B2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54348A1D-ABFA-60B0-72B9-257AA997FB7C}"/>
                </a:ext>
              </a:extLst>
            </p:cNvPr>
            <p:cNvSpPr txBox="1"/>
            <p:nvPr/>
          </p:nvSpPr>
          <p:spPr>
            <a:xfrm>
              <a:off x="2173024" y="788056"/>
              <a:ext cx="7821030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</a:t>
              </a: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дополнительной образовательной программы спортивной подготовки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6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6CA4DFE-5792-3022-D493-A40E6A5C774B}"/>
              </a:ext>
            </a:extLst>
          </p:cNvPr>
          <p:cNvSpPr/>
          <p:nvPr/>
        </p:nvSpPr>
        <p:spPr>
          <a:xfrm>
            <a:off x="274993" y="1642364"/>
            <a:ext cx="10130770" cy="5487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77" tIns="44988" rIns="89977" bIns="44988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u="sng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Главная задача</a:t>
            </a:r>
            <a:r>
              <a:rPr lang="ru-RU" sz="4000" u="sng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4000" kern="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ближайшего времени </a:t>
            </a:r>
            <a:r>
              <a:rPr lang="ru-RU" sz="4000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всем нам, </a:t>
            </a:r>
            <a:r>
              <a:rPr lang="ru-RU" sz="4000" b="1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специалистам спортивной сферы</a:t>
            </a:r>
            <a:r>
              <a:rPr lang="ru-RU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  <a:r>
              <a:rPr lang="ru-RU" sz="4000" kern="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разработать механизмы и инструменты, планы и регламенты, которые </a:t>
            </a:r>
            <a:r>
              <a:rPr lang="ru-RU" sz="4000" b="1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ОПРЕДЕЛЯТ</a:t>
            </a:r>
            <a:r>
              <a:rPr lang="ru-RU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4000" b="1" u="sng" kern="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нашу профессиональную жизнь на ближайшие десятилетия</a:t>
            </a:r>
            <a:endParaRPr lang="ru-RU" sz="5400" u="sng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399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2987B2-2109-338D-C213-9934E153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DA59E-7F75-8552-EB63-DDF1B148891B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57E6E-A039-AA2E-F05C-BF91EC873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1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6CA4DFE-5792-3022-D493-A40E6A5C774B}"/>
              </a:ext>
            </a:extLst>
          </p:cNvPr>
          <p:cNvSpPr/>
          <p:nvPr/>
        </p:nvSpPr>
        <p:spPr>
          <a:xfrm>
            <a:off x="244992" y="1617359"/>
            <a:ext cx="10916126" cy="8295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77" tIns="44988" rIns="89977" bIns="44988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800" kern="0" spc="-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БЛАГОДАРЮ ЗА ВНИМАНИЕ !!!</a:t>
            </a:r>
            <a:endParaRPr lang="ru-RU" sz="2800" spc="-1" dirty="0">
              <a:latin typeface="Arial"/>
            </a:endParaRP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1D6AD87F-548F-E5F3-7DE8-01CB93C93DD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0467" y="2446877"/>
            <a:ext cx="2401560" cy="2410560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78CA2587-75C9-150C-8EEF-9075DADF1746}"/>
              </a:ext>
            </a:extLst>
          </p:cNvPr>
          <p:cNvPicPr/>
          <p:nvPr/>
        </p:nvPicPr>
        <p:blipFill>
          <a:blip r:embed="rId4"/>
          <a:srcRect b="7930"/>
          <a:stretch/>
        </p:blipFill>
        <p:spPr>
          <a:xfrm>
            <a:off x="7210640" y="2446877"/>
            <a:ext cx="2507040" cy="249300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0B915055-2941-3657-3228-331ADA2CDBA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364781" y="4576205"/>
            <a:ext cx="3233160" cy="209052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4A087-8032-EE03-367A-F6F114533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839C7-8426-600B-DEF3-DBF6FCA4DCCC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FA70C2-798C-668F-8DA0-9499BE750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5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4A087-8032-EE03-367A-F6F11453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839C7-8426-600B-DEF3-DBF6FCA4DCCC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FA70C2-798C-668F-8DA0-9499BE750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3CD908-22CA-24C7-8EF2-AD5D05E67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4" y="2384996"/>
            <a:ext cx="2108717" cy="210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41C9D7-908E-C4E6-88D0-0539C77CFD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4109" r="5733" b="4794"/>
          <a:stretch/>
        </p:blipFill>
        <p:spPr bwMode="auto">
          <a:xfrm>
            <a:off x="5673404" y="2512085"/>
            <a:ext cx="2085166" cy="2100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C4BC18-AACC-9DFC-0024-69B2EA3D74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35380" r="21451" b="38302"/>
          <a:stretch/>
        </p:blipFill>
        <p:spPr bwMode="auto">
          <a:xfrm>
            <a:off x="2972416" y="4647098"/>
            <a:ext cx="2184339" cy="208269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4AA3B2-8C11-5488-8F07-C9E2DEB22CE1}"/>
              </a:ext>
            </a:extLst>
          </p:cNvPr>
          <p:cNvSpPr txBox="1"/>
          <p:nvPr/>
        </p:nvSpPr>
        <p:spPr>
          <a:xfrm>
            <a:off x="5343172" y="5191031"/>
            <a:ext cx="3145219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</a:t>
            </a:r>
            <a:r>
              <a:rPr lang="en-U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</a:t>
            </a:r>
            <a:r>
              <a:rPr lang="en-U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https://t.me/ttschool_krasnodar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EA905-777B-56F0-BF2A-5A6E9136F7D5}"/>
              </a:ext>
            </a:extLst>
          </p:cNvPr>
          <p:cNvSpPr txBox="1"/>
          <p:nvPr/>
        </p:nvSpPr>
        <p:spPr>
          <a:xfrm>
            <a:off x="7884880" y="3039346"/>
            <a:ext cx="5204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 сообщество ВКонтакте:                         </a:t>
            </a:r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ttschool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krasnodar</a:t>
            </a:r>
            <a:r>
              <a:rPr lang="ru-RU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EB4BB8-D177-52E6-EAF4-DE2B1F4B9968}"/>
              </a:ext>
            </a:extLst>
          </p:cNvPr>
          <p:cNvSpPr txBox="1"/>
          <p:nvPr/>
        </p:nvSpPr>
        <p:spPr>
          <a:xfrm>
            <a:off x="2587622" y="2970351"/>
            <a:ext cx="266845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сайт: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http://kubantabletennis.ru</a:t>
            </a:r>
            <a:r>
              <a:rPr lang="ru-RU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1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D7A550-2A79-627B-8474-EA9D34CC5CC4}"/>
              </a:ext>
            </a:extLst>
          </p:cNvPr>
          <p:cNvSpPr txBox="1"/>
          <p:nvPr/>
        </p:nvSpPr>
        <p:spPr>
          <a:xfrm>
            <a:off x="2738380" y="899012"/>
            <a:ext cx="6100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0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0" y="1176273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33ADD719-5951-73BA-D0C1-A311232B03E7}"/>
              </a:ext>
            </a:extLst>
          </p:cNvPr>
          <p:cNvSpPr/>
          <p:nvPr/>
        </p:nvSpPr>
        <p:spPr>
          <a:xfrm>
            <a:off x="563670" y="3718559"/>
            <a:ext cx="9923639" cy="303058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СПОРТИВНЫЙ ЗАЛ НАСТОЛЬНОГО ТЕННИСА;</a:t>
            </a:r>
          </a:p>
          <a:p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АДМИНИСТРАТИВНЫЕ КОМНАТЫ;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КЛАДОВЫЕ ПОМЕЩЕНИЯ;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МУЖСКИЕ И ЖЕНСКИЕ РАЗДЕВАЛКИ.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D093F8-A652-C762-CFF7-28174FAD835F}"/>
              </a:ext>
            </a:extLst>
          </p:cNvPr>
          <p:cNvSpPr/>
          <p:nvPr/>
        </p:nvSpPr>
        <p:spPr>
          <a:xfrm>
            <a:off x="563671" y="1674262"/>
            <a:ext cx="9923639" cy="1958286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Учебно-тренировочный процесс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осуществляется на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БЕЗВОЗМЕЗДНОЙ ОСНОВЕ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 спортивном зале, </a:t>
            </a:r>
            <a:r>
              <a:rPr lang="ru-RU" sz="2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на основании заключенного договора о безвозмездном пользовании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ВКЛЮЧАЮЩИЙ: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80720-7DD6-FB32-2AEC-6BE242BE9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6B516-1496-DF9C-5E2E-191E3669557C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42C45D-7B4D-6A5A-ABB1-41031098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0" y="1176273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43" name="Text Box 9"/>
          <p:cNvSpPr/>
          <p:nvPr/>
        </p:nvSpPr>
        <p:spPr>
          <a:xfrm>
            <a:off x="617382" y="2165894"/>
            <a:ext cx="10130770" cy="40895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77" tIns="44988" rIns="89977" bIns="44988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u="sng" kern="1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ВЫСТУПЛЕНИЯ:</a:t>
            </a:r>
            <a:endParaRPr lang="ru-RU" sz="3600" b="1" u="sng" kern="1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мероприятий                              по переходу из физкультурно-спортивной организации в организацию дополнительного образования                                 </a:t>
            </a:r>
            <a:r>
              <a:rPr lang="ru-RU" sz="2800" b="1" spc="-1" dirty="0">
                <a:solidFill>
                  <a:schemeClr val="accent2">
                    <a:lumMod val="50000"/>
                  </a:schemeClr>
                </a:solidFill>
                <a:latin typeface="Arial Black"/>
              </a:rPr>
              <a:t>в рамках реализации                                                127 – ФЗ»</a:t>
            </a:r>
            <a:endParaRPr lang="ru-RU" sz="2800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399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AD0F11-A474-516E-18F4-962F5C849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5FA28-4D6B-40B2-1DD8-3346AC6B199C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4E029E-DED5-ECBD-0EAD-0DFBE70BB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43" name="Text Box 9"/>
          <p:cNvSpPr/>
          <p:nvPr/>
        </p:nvSpPr>
        <p:spPr>
          <a:xfrm>
            <a:off x="274993" y="1424585"/>
            <a:ext cx="10415796" cy="10236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77" tIns="44988" rIns="89977" bIns="44988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Организационные мероприятия по переходу</a:t>
            </a:r>
          </a:p>
          <a:p>
            <a:pPr algn="ctr">
              <a:lnSpc>
                <a:spcPct val="100000"/>
              </a:lnSpc>
              <a:buNone/>
            </a:pPr>
            <a:endParaRPr lang="ru-RU" sz="2399" spc="-1" dirty="0">
              <a:latin typeface="Arial"/>
            </a:endParaRPr>
          </a:p>
        </p:txBody>
      </p:sp>
      <p:sp>
        <p:nvSpPr>
          <p:cNvPr id="55" name="Прямоугольник: скругленные углы 4">
            <a:extLst>
              <a:ext uri="{FF2B5EF4-FFF2-40B4-BE49-F238E27FC236}">
                <a16:creationId xmlns:a16="http://schemas.microsoft.com/office/drawing/2014/main" id="{4E09A533-2036-C833-4C7C-8A2A17FF1792}"/>
              </a:ext>
            </a:extLst>
          </p:cNvPr>
          <p:cNvSpPr txBox="1"/>
          <p:nvPr/>
        </p:nvSpPr>
        <p:spPr>
          <a:xfrm>
            <a:off x="5906179" y="2054124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F4808A4-EAD0-2E20-01AE-5F1B83448B89}"/>
              </a:ext>
            </a:extLst>
          </p:cNvPr>
          <p:cNvGrpSpPr/>
          <p:nvPr/>
        </p:nvGrpSpPr>
        <p:grpSpPr>
          <a:xfrm>
            <a:off x="5683463" y="3225700"/>
            <a:ext cx="4463835" cy="866074"/>
            <a:chOff x="1067848" y="788057"/>
            <a:chExt cx="8936989" cy="423862"/>
          </a:xfrm>
          <a:solidFill>
            <a:srgbClr val="FFC000"/>
          </a:solidFill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9447966-9B43-16DC-E1F8-2498FC801699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: скругленные углы 4">
              <a:extLst>
                <a:ext uri="{FF2B5EF4-FFF2-40B4-BE49-F238E27FC236}">
                  <a16:creationId xmlns:a16="http://schemas.microsoft.com/office/drawing/2014/main" id="{A0082867-9529-560E-818C-A001F67919AF}"/>
                </a:ext>
              </a:extLst>
            </p:cNvPr>
            <p:cNvSpPr txBox="1"/>
            <p:nvPr/>
          </p:nvSpPr>
          <p:spPr>
            <a:xfrm>
              <a:off x="2553707" y="791010"/>
              <a:ext cx="7451130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ПРОХОЖДЕНИЕ санитарного обследования В ЦЕНТРЕ ГИГИЕНЫ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Прямоугольник: скругленные углы 4">
            <a:extLst>
              <a:ext uri="{FF2B5EF4-FFF2-40B4-BE49-F238E27FC236}">
                <a16:creationId xmlns:a16="http://schemas.microsoft.com/office/drawing/2014/main" id="{137B1634-AC46-FFA8-30FC-74078C5F1B15}"/>
              </a:ext>
            </a:extLst>
          </p:cNvPr>
          <p:cNvSpPr txBox="1"/>
          <p:nvPr/>
        </p:nvSpPr>
        <p:spPr>
          <a:xfrm>
            <a:off x="5906179" y="3146690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AE7119-C950-7194-D8F0-DB2C77DD9D57}"/>
              </a:ext>
            </a:extLst>
          </p:cNvPr>
          <p:cNvGrpSpPr/>
          <p:nvPr/>
        </p:nvGrpSpPr>
        <p:grpSpPr>
          <a:xfrm>
            <a:off x="1021640" y="2046786"/>
            <a:ext cx="4221110" cy="927988"/>
            <a:chOff x="1067848" y="721032"/>
            <a:chExt cx="9040653" cy="490886"/>
          </a:xfrm>
          <a:solidFill>
            <a:schemeClr val="accent3">
              <a:lumMod val="75000"/>
            </a:schemeClr>
          </a:solidFill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81E4FAEA-5B4A-0C51-BB48-0DDC9B1D88E1}"/>
                </a:ext>
              </a:extLst>
            </p:cNvPr>
            <p:cNvSpPr/>
            <p:nvPr/>
          </p:nvSpPr>
          <p:spPr>
            <a:xfrm>
              <a:off x="1067848" y="721033"/>
              <a:ext cx="477005" cy="48793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: скругленные углы 4">
              <a:extLst>
                <a:ext uri="{FF2B5EF4-FFF2-40B4-BE49-F238E27FC236}">
                  <a16:creationId xmlns:a16="http://schemas.microsoft.com/office/drawing/2014/main" id="{AD5BADA1-261A-BE4D-FE5E-19109B6669E5}"/>
                </a:ext>
              </a:extLst>
            </p:cNvPr>
            <p:cNvSpPr txBox="1"/>
            <p:nvPr/>
          </p:nvSpPr>
          <p:spPr>
            <a:xfrm>
              <a:off x="2657372" y="721032"/>
              <a:ext cx="7451129" cy="490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E1413F-7BA8-85CE-79DF-428E2D0B46B6}"/>
              </a:ext>
            </a:extLst>
          </p:cNvPr>
          <p:cNvGrpSpPr/>
          <p:nvPr/>
        </p:nvGrpSpPr>
        <p:grpSpPr>
          <a:xfrm>
            <a:off x="5683464" y="4294925"/>
            <a:ext cx="4463834" cy="879348"/>
            <a:chOff x="1067848" y="788057"/>
            <a:chExt cx="9040653" cy="423862"/>
          </a:xfrm>
          <a:solidFill>
            <a:srgbClr val="A162D0"/>
          </a:solidFill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5FCC9F0D-B812-58BC-20A2-140D9FD6DAC9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Прямоугольник: скругленные углы 4">
              <a:extLst>
                <a:ext uri="{FF2B5EF4-FFF2-40B4-BE49-F238E27FC236}">
                  <a16:creationId xmlns:a16="http://schemas.microsoft.com/office/drawing/2014/main" id="{3F144C3C-A39D-27B4-D1A0-33CCC79CAA35}"/>
                </a:ext>
              </a:extLst>
            </p:cNvPr>
            <p:cNvSpPr txBox="1"/>
            <p:nvPr/>
          </p:nvSpPr>
          <p:spPr>
            <a:xfrm>
              <a:off x="2657372" y="791010"/>
              <a:ext cx="7451129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 санитарного заключения в РОСПОТРЕБНАДЗОРЕ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CF7E596-81DE-7C97-6387-603EBEBB3E47}"/>
              </a:ext>
            </a:extLst>
          </p:cNvPr>
          <p:cNvGrpSpPr/>
          <p:nvPr/>
        </p:nvGrpSpPr>
        <p:grpSpPr>
          <a:xfrm>
            <a:off x="1030348" y="4310528"/>
            <a:ext cx="4221110" cy="878312"/>
            <a:chOff x="1067848" y="788057"/>
            <a:chExt cx="9040653" cy="423862"/>
          </a:xfrm>
          <a:solidFill>
            <a:srgbClr val="F4663A"/>
          </a:solidFill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9347CB9E-8D3A-AF04-EE7F-A86CD36561EA}"/>
                </a:ext>
              </a:extLst>
            </p:cNvPr>
            <p:cNvSpPr/>
            <p:nvPr/>
          </p:nvSpPr>
          <p:spPr>
            <a:xfrm>
              <a:off x="1067848" y="788057"/>
              <a:ext cx="477005" cy="4138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Прямоугольник: скругленные углы 4">
              <a:extLst>
                <a:ext uri="{FF2B5EF4-FFF2-40B4-BE49-F238E27FC236}">
                  <a16:creationId xmlns:a16="http://schemas.microsoft.com/office/drawing/2014/main" id="{448BF774-5464-D1DC-AE5D-5DCC7CD49F23}"/>
                </a:ext>
              </a:extLst>
            </p:cNvPr>
            <p:cNvSpPr txBox="1"/>
            <p:nvPr/>
          </p:nvSpPr>
          <p:spPr>
            <a:xfrm>
              <a:off x="2657372" y="791010"/>
              <a:ext cx="7451129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ПЕРЕИМЕНОВАНИЕ учреждения и получение устава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FDCC39C-9D3B-FCAE-7A8B-280EC617C961}"/>
              </a:ext>
            </a:extLst>
          </p:cNvPr>
          <p:cNvGrpSpPr/>
          <p:nvPr/>
        </p:nvGrpSpPr>
        <p:grpSpPr>
          <a:xfrm>
            <a:off x="1021640" y="3219581"/>
            <a:ext cx="4221110" cy="878312"/>
            <a:chOff x="1067848" y="788057"/>
            <a:chExt cx="9040653" cy="423862"/>
          </a:xfrm>
          <a:solidFill>
            <a:srgbClr val="00B0F0"/>
          </a:solidFill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F78C2B5A-E3FC-485E-FC54-C6C7D0201B6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Прямоугольник: скругленные углы 4">
              <a:extLst>
                <a:ext uri="{FF2B5EF4-FFF2-40B4-BE49-F238E27FC236}">
                  <a16:creationId xmlns:a16="http://schemas.microsoft.com/office/drawing/2014/main" id="{EA91389E-B23B-7026-D7C1-169D7F4700FF}"/>
                </a:ext>
              </a:extLst>
            </p:cNvPr>
            <p:cNvSpPr txBox="1"/>
            <p:nvPr/>
          </p:nvSpPr>
          <p:spPr>
            <a:xfrm>
              <a:off x="2657372" y="791010"/>
              <a:ext cx="7451129" cy="420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 </a:t>
              </a:r>
              <a:r>
                <a:rPr lang="ru-RU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ВРЕМЕННОЙ</a:t>
              </a:r>
              <a:r>
                <a:rPr lang="ru-RU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лицензии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0BD4390-C81F-6584-ADC2-8EA438E95825}"/>
              </a:ext>
            </a:extLst>
          </p:cNvPr>
          <p:cNvGrpSpPr/>
          <p:nvPr/>
        </p:nvGrpSpPr>
        <p:grpSpPr>
          <a:xfrm>
            <a:off x="5683464" y="2046786"/>
            <a:ext cx="4474098" cy="922411"/>
            <a:chOff x="1067848" y="724872"/>
            <a:chExt cx="9582495" cy="487048"/>
          </a:xfrm>
          <a:solidFill>
            <a:srgbClr val="F830BF"/>
          </a:solidFill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BC18D789-4EBB-80B6-BC75-26E9DE14F1D1}"/>
                </a:ext>
              </a:extLst>
            </p:cNvPr>
            <p:cNvSpPr/>
            <p:nvPr/>
          </p:nvSpPr>
          <p:spPr>
            <a:xfrm>
              <a:off x="1067848" y="724872"/>
              <a:ext cx="477005" cy="4840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Прямоугольник: скругленные углы 4">
              <a:extLst>
                <a:ext uri="{FF2B5EF4-FFF2-40B4-BE49-F238E27FC236}">
                  <a16:creationId xmlns:a16="http://schemas.microsoft.com/office/drawing/2014/main" id="{CEC3FD19-46BF-A59C-1C1C-207781DF6AD2}"/>
                </a:ext>
              </a:extLst>
            </p:cNvPr>
            <p:cNvSpPr txBox="1"/>
            <p:nvPr/>
          </p:nvSpPr>
          <p:spPr>
            <a:xfrm>
              <a:off x="2657372" y="724873"/>
              <a:ext cx="7992971" cy="4870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ЗАКЛЮЧЕНИЕ договора по медицинскому обеспечению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Прямоугольник: скругленные углы 4">
            <a:extLst>
              <a:ext uri="{FF2B5EF4-FFF2-40B4-BE49-F238E27FC236}">
                <a16:creationId xmlns:a16="http://schemas.microsoft.com/office/drawing/2014/main" id="{1B55BD5A-7F13-CE0F-E572-7C340F421EFB}"/>
              </a:ext>
            </a:extLst>
          </p:cNvPr>
          <p:cNvSpPr txBox="1"/>
          <p:nvPr/>
        </p:nvSpPr>
        <p:spPr>
          <a:xfrm>
            <a:off x="5906179" y="4310528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Прямоугольник: скругленные углы 4">
            <a:extLst>
              <a:ext uri="{FF2B5EF4-FFF2-40B4-BE49-F238E27FC236}">
                <a16:creationId xmlns:a16="http://schemas.microsoft.com/office/drawing/2014/main" id="{CB2B8092-6545-2512-8A18-CAA4850ACA13}"/>
              </a:ext>
            </a:extLst>
          </p:cNvPr>
          <p:cNvSpPr txBox="1"/>
          <p:nvPr/>
        </p:nvSpPr>
        <p:spPr>
          <a:xfrm>
            <a:off x="1259726" y="4295961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80" name="Прямоугольник: скругленные углы 4">
            <a:extLst>
              <a:ext uri="{FF2B5EF4-FFF2-40B4-BE49-F238E27FC236}">
                <a16:creationId xmlns:a16="http://schemas.microsoft.com/office/drawing/2014/main" id="{F049B0DA-1C35-EFC7-01BB-493373DD68DC}"/>
              </a:ext>
            </a:extLst>
          </p:cNvPr>
          <p:cNvSpPr txBox="1"/>
          <p:nvPr/>
        </p:nvSpPr>
        <p:spPr>
          <a:xfrm>
            <a:off x="1285130" y="3202749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1244355" y="2111960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AABC40-92E5-4F81-926A-8C21ABB8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63715-44D2-6B82-8F09-FAC8935EE1F0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BE9AA3E4-5CE8-00D6-4B84-709D4FFE9E85}"/>
              </a:ext>
            </a:extLst>
          </p:cNvPr>
          <p:cNvSpPr txBox="1"/>
          <p:nvPr/>
        </p:nvSpPr>
        <p:spPr>
          <a:xfrm>
            <a:off x="5906179" y="5372242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5481A9-FF28-1F95-3548-6F4DE63BB8DA}"/>
              </a:ext>
            </a:extLst>
          </p:cNvPr>
          <p:cNvGrpSpPr/>
          <p:nvPr/>
        </p:nvGrpSpPr>
        <p:grpSpPr>
          <a:xfrm>
            <a:off x="5683464" y="5385166"/>
            <a:ext cx="4463834" cy="1145545"/>
            <a:chOff x="1067848" y="788057"/>
            <a:chExt cx="9040653" cy="552174"/>
          </a:xfrm>
          <a:solidFill>
            <a:srgbClr val="A162D0"/>
          </a:solidFill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7B035E57-DC47-4EC9-A048-DFD16CEBA914}"/>
                </a:ext>
              </a:extLst>
            </p:cNvPr>
            <p:cNvSpPr/>
            <p:nvPr/>
          </p:nvSpPr>
          <p:spPr>
            <a:xfrm>
              <a:off x="1067848" y="788057"/>
              <a:ext cx="477005" cy="547241"/>
            </a:xfrm>
            <a:prstGeom prst="roundRect">
              <a:avLst>
                <a:gd name="adj" fmla="val 10000"/>
              </a:avLst>
            </a:prstGeom>
            <a:solidFill>
              <a:srgbClr val="FF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63C62733-8FCE-CC75-8AA8-68E260C2FA77}"/>
                </a:ext>
              </a:extLst>
            </p:cNvPr>
            <p:cNvSpPr txBox="1"/>
            <p:nvPr/>
          </p:nvSpPr>
          <p:spPr>
            <a:xfrm>
              <a:off x="2657372" y="791010"/>
              <a:ext cx="7451129" cy="549221"/>
            </a:xfrm>
            <a:prstGeom prst="rect">
              <a:avLst/>
            </a:prstGeom>
            <a:solidFill>
              <a:srgbClr val="FF66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ПОЛУЧЕНИЕ</a:t>
              </a:r>
              <a:r>
                <a:rPr lang="ru-RU" kern="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ПОСТОЯННОЙ лицензии на образовательную деятельность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3F7473F-5D06-6DC6-E88D-AE7AC72B9EE0}"/>
              </a:ext>
            </a:extLst>
          </p:cNvPr>
          <p:cNvGrpSpPr/>
          <p:nvPr/>
        </p:nvGrpSpPr>
        <p:grpSpPr>
          <a:xfrm>
            <a:off x="1024871" y="5388744"/>
            <a:ext cx="4221110" cy="1141966"/>
            <a:chOff x="1067848" y="788057"/>
            <a:chExt cx="9040653" cy="551098"/>
          </a:xfrm>
          <a:solidFill>
            <a:srgbClr val="F4663A"/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9AB192E-30BD-B056-351C-596C288155F1}"/>
                </a:ext>
              </a:extLst>
            </p:cNvPr>
            <p:cNvSpPr/>
            <p:nvPr/>
          </p:nvSpPr>
          <p:spPr>
            <a:xfrm>
              <a:off x="1067848" y="788057"/>
              <a:ext cx="477005" cy="547886"/>
            </a:xfrm>
            <a:prstGeom prst="roundRect">
              <a:avLst>
                <a:gd name="adj" fmla="val 10000"/>
              </a:avLst>
            </a:prstGeom>
            <a:solidFill>
              <a:srgbClr val="30DF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EFCE6CA4-D0A3-3772-197C-BC7E4113C52E}"/>
                </a:ext>
              </a:extLst>
            </p:cNvPr>
            <p:cNvSpPr txBox="1"/>
            <p:nvPr/>
          </p:nvSpPr>
          <p:spPr>
            <a:xfrm>
              <a:off x="2657372" y="791010"/>
              <a:ext cx="7451129" cy="548145"/>
            </a:xfrm>
            <a:prstGeom prst="rect">
              <a:avLst/>
            </a:prstGeom>
            <a:solidFill>
              <a:srgbClr val="30DFE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</a:t>
              </a:r>
              <a:r>
                <a:rPr lang="ru-RU" kern="1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в договор о безвозмездном пользовании</a:t>
              </a:r>
              <a:endParaRPr lang="ru-RU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ED8B8882-28BB-86F2-7DAD-1078D265A0AF}"/>
              </a:ext>
            </a:extLst>
          </p:cNvPr>
          <p:cNvSpPr txBox="1"/>
          <p:nvPr/>
        </p:nvSpPr>
        <p:spPr>
          <a:xfrm>
            <a:off x="1308952" y="5397651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FF0FD-A061-8F02-7BD7-C70E71A99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43" name="Text Box 9"/>
          <p:cNvSpPr/>
          <p:nvPr/>
        </p:nvSpPr>
        <p:spPr>
          <a:xfrm>
            <a:off x="488421" y="1431775"/>
            <a:ext cx="10415796" cy="1089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77" tIns="44988" rIns="89977" bIns="44988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Организационные мероприятия </a:t>
            </a:r>
            <a:r>
              <a:rPr lang="ru-RU" sz="32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 ПЕРЕХОДУ</a:t>
            </a:r>
            <a:endParaRPr lang="ru-RU" sz="2800" u="sng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399" spc="-1" dirty="0">
              <a:latin typeface="Arial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AE7119-C950-7194-D8F0-DB2C77DD9D57}"/>
              </a:ext>
            </a:extLst>
          </p:cNvPr>
          <p:cNvGrpSpPr/>
          <p:nvPr/>
        </p:nvGrpSpPr>
        <p:grpSpPr>
          <a:xfrm>
            <a:off x="1656827" y="2276509"/>
            <a:ext cx="7157628" cy="1294717"/>
            <a:chOff x="1067848" y="668973"/>
            <a:chExt cx="9040655" cy="542947"/>
          </a:xfrm>
          <a:solidFill>
            <a:srgbClr val="5CBB15"/>
          </a:solidFill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81E4FAEA-5B4A-0C51-BB48-0DDC9B1D88E1}"/>
                </a:ext>
              </a:extLst>
            </p:cNvPr>
            <p:cNvSpPr/>
            <p:nvPr/>
          </p:nvSpPr>
          <p:spPr>
            <a:xfrm>
              <a:off x="1067848" y="668973"/>
              <a:ext cx="477003" cy="5429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: скругленные углы 4">
              <a:extLst>
                <a:ext uri="{FF2B5EF4-FFF2-40B4-BE49-F238E27FC236}">
                  <a16:creationId xmlns:a16="http://schemas.microsoft.com/office/drawing/2014/main" id="{AD5BADA1-261A-BE4D-FE5E-19109B6669E5}"/>
                </a:ext>
              </a:extLst>
            </p:cNvPr>
            <p:cNvSpPr txBox="1"/>
            <p:nvPr/>
          </p:nvSpPr>
          <p:spPr>
            <a:xfrm>
              <a:off x="2402541" y="668973"/>
              <a:ext cx="7705962" cy="5429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РАЗРАБОТКА</a:t>
              </a:r>
              <a:r>
                <a:rPr lang="ru-RU" sz="20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необходимого перечня локальных актов для образовательной организации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FDCC39C-9D3B-FCAE-7A8B-280EC617C961}"/>
              </a:ext>
            </a:extLst>
          </p:cNvPr>
          <p:cNvGrpSpPr/>
          <p:nvPr/>
        </p:nvGrpSpPr>
        <p:grpSpPr>
          <a:xfrm>
            <a:off x="1656826" y="4625274"/>
            <a:ext cx="7151615" cy="1247988"/>
            <a:chOff x="1246958" y="788057"/>
            <a:chExt cx="8861543" cy="473875"/>
          </a:xfrm>
          <a:solidFill>
            <a:srgbClr val="13AFBB"/>
          </a:solidFill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F78C2B5A-E3FC-485E-FC54-C6C7D0201B61}"/>
                </a:ext>
              </a:extLst>
            </p:cNvPr>
            <p:cNvSpPr/>
            <p:nvPr/>
          </p:nvSpPr>
          <p:spPr>
            <a:xfrm>
              <a:off x="1246958" y="788057"/>
              <a:ext cx="467946" cy="4738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Прямоугольник: скругленные углы 4">
              <a:extLst>
                <a:ext uri="{FF2B5EF4-FFF2-40B4-BE49-F238E27FC236}">
                  <a16:creationId xmlns:a16="http://schemas.microsoft.com/office/drawing/2014/main" id="{EA91389E-B23B-7026-D7C1-169D7F4700FF}"/>
                </a:ext>
              </a:extLst>
            </p:cNvPr>
            <p:cNvSpPr txBox="1"/>
            <p:nvPr/>
          </p:nvSpPr>
          <p:spPr>
            <a:xfrm>
              <a:off x="2396060" y="791010"/>
              <a:ext cx="7712441" cy="4709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Р</a:t>
              </a:r>
              <a:r>
                <a:rPr lang="ru-RU" sz="24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АЗРАБОТКА дополнительной образовательной программы спортивной подготовки</a:t>
              </a:r>
              <a:endParaRPr lang="ru-RU" sz="24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Прямоугольник: скругленные углы 4">
            <a:extLst>
              <a:ext uri="{FF2B5EF4-FFF2-40B4-BE49-F238E27FC236}">
                <a16:creationId xmlns:a16="http://schemas.microsoft.com/office/drawing/2014/main" id="{F049B0DA-1C35-EFC7-01BB-493373DD68DC}"/>
              </a:ext>
            </a:extLst>
          </p:cNvPr>
          <p:cNvSpPr txBox="1"/>
          <p:nvPr/>
        </p:nvSpPr>
        <p:spPr>
          <a:xfrm>
            <a:off x="2034477" y="4695011"/>
            <a:ext cx="679046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2188453" y="2623174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7B8F0-DA8B-B43C-F454-B1BB74FB8DEB}"/>
              </a:ext>
            </a:extLst>
          </p:cNvPr>
          <p:cNvSpPr txBox="1"/>
          <p:nvPr/>
        </p:nvSpPr>
        <p:spPr>
          <a:xfrm>
            <a:off x="1752600" y="3800461"/>
            <a:ext cx="7055841" cy="602618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t">
            <a:noAutofit/>
          </a:bodyPr>
          <a:lstStyle/>
          <a:p>
            <a:pPr algn="ctr"/>
            <a:r>
              <a:rPr lang="ru-RU" sz="2800" b="1" kern="1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ДО</a:t>
            </a:r>
            <a:r>
              <a:rPr lang="ru-RU" sz="2800" b="1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МАЯ 2023 ГОДА</a:t>
            </a:r>
          </a:p>
          <a:p>
            <a:pPr algn="ctr">
              <a:buNone/>
            </a:pPr>
            <a:endParaRPr lang="ru-RU" sz="2800" b="1" spc="-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BB9F6-1851-4CEE-C977-6B2AFA14F322}"/>
              </a:ext>
            </a:extLst>
          </p:cNvPr>
          <p:cNvSpPr txBox="1"/>
          <p:nvPr/>
        </p:nvSpPr>
        <p:spPr>
          <a:xfrm>
            <a:off x="1752600" y="6103234"/>
            <a:ext cx="7055841" cy="593873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t">
            <a:noAutofit/>
          </a:bodyPr>
          <a:lstStyle/>
          <a:p>
            <a:pPr algn="ctr"/>
            <a:r>
              <a:rPr lang="ru-RU" sz="2800" b="1" kern="1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ДО</a:t>
            </a:r>
            <a:r>
              <a:rPr lang="ru-RU" sz="2800" b="1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СЕНТЯБРЯ 2023 ГОДА</a:t>
            </a:r>
          </a:p>
          <a:p>
            <a:pPr algn="ctr">
              <a:buNone/>
            </a:pPr>
            <a:endParaRPr lang="ru-RU" sz="2800" b="1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ED72CD-F7B2-D789-2C5A-74C712FD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A2916-241E-1D22-5FF8-B5BF9D8468B2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FBD86-095B-347D-4563-5F3E2F0BF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68700" y="1280506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7F115-94F4-64F6-1D6D-061CC7ACEC12}"/>
              </a:ext>
            </a:extLst>
          </p:cNvPr>
          <p:cNvSpPr txBox="1"/>
          <p:nvPr/>
        </p:nvSpPr>
        <p:spPr>
          <a:xfrm>
            <a:off x="5199363" y="2335904"/>
            <a:ext cx="4671030" cy="2299595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2800" b="1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sz="2800" b="1" u="sng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ПОСТОЯННОЙ</a:t>
            </a:r>
            <a:r>
              <a:rPr lang="ru-RU" sz="2800" b="1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лицензии             </a:t>
            </a:r>
          </a:p>
          <a:p>
            <a:pPr algn="ctr"/>
            <a:r>
              <a:rPr lang="ru-RU" sz="2800" b="1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                                 1 сентября 2023 года</a:t>
            </a:r>
            <a:endParaRPr lang="ru-RU" sz="2800" b="1" spc="-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1E721-DA8F-7737-CED0-B246FC0BD122}"/>
              </a:ext>
            </a:extLst>
          </p:cNvPr>
          <p:cNvSpPr txBox="1"/>
          <p:nvPr/>
        </p:nvSpPr>
        <p:spPr>
          <a:xfrm>
            <a:off x="5199363" y="4908898"/>
            <a:ext cx="4671030" cy="1755937"/>
          </a:xfrm>
          <a:prstGeom prst="rect">
            <a:avLst/>
          </a:prstGeom>
          <a:noFill/>
          <a:ln w="76200">
            <a:solidFill>
              <a:srgbClr val="CC020C"/>
            </a:solidFill>
          </a:ln>
        </p:spPr>
        <p:txBody>
          <a:bodyPr lIns="89977" tIns="44988" rIns="89977" bIns="44988" anchor="ctr">
            <a:noAutofit/>
          </a:bodyPr>
          <a:lstStyle/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Предъявляются требования согласно  </a:t>
            </a:r>
            <a:r>
              <a:rPr lang="ru-RU" sz="32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2.4.3648-20</a:t>
            </a:r>
            <a:endParaRPr lang="ru-RU" sz="3200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E0ED95-ED6D-9A22-6843-B28DEA99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1" y="2948018"/>
            <a:ext cx="4576686" cy="24959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D0D98-A0B7-BCED-93C6-5AF6FBD6A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13FED-DC17-7AB7-B561-760E787B9BB2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E59AA2-29D3-FBA7-E841-179593A87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8266E01-03EB-B866-7594-97DF01ED763C}"/>
              </a:ext>
            </a:extLst>
          </p:cNvPr>
          <p:cNvGrpSpPr/>
          <p:nvPr/>
        </p:nvGrpSpPr>
        <p:grpSpPr>
          <a:xfrm>
            <a:off x="261064" y="1244363"/>
            <a:ext cx="11055685" cy="842796"/>
            <a:chOff x="1067848" y="739660"/>
            <a:chExt cx="9040653" cy="482643"/>
          </a:xfrm>
          <a:solidFill>
            <a:schemeClr val="accent3">
              <a:lumMod val="75000"/>
            </a:schemeClr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EF2AE66-86CA-BA48-42F3-BDF01DFE5FDD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AA5C65BD-CDEB-E4D9-2F89-E291D982518D}"/>
                </a:ext>
              </a:extLst>
            </p:cNvPr>
            <p:cNvSpPr txBox="1"/>
            <p:nvPr/>
          </p:nvSpPr>
          <p:spPr>
            <a:xfrm>
              <a:off x="1835595" y="739660"/>
              <a:ext cx="8272906" cy="4826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sz="28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7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" y="320056"/>
            <a:ext cx="12191465" cy="364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Рисунок 6"/>
          <p:cNvPicPr/>
          <p:nvPr/>
        </p:nvPicPr>
        <p:blipFill>
          <a:blip r:embed="rId2"/>
          <a:stretch/>
        </p:blipFill>
        <p:spPr>
          <a:xfrm>
            <a:off x="10487311" y="1103419"/>
            <a:ext cx="1511246" cy="1666006"/>
          </a:xfrm>
          <a:prstGeom prst="rect">
            <a:avLst/>
          </a:prstGeom>
          <a:ln w="0">
            <a:noFill/>
          </a:ln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AE7119-C950-7194-D8F0-DB2C77DD9D57}"/>
              </a:ext>
            </a:extLst>
          </p:cNvPr>
          <p:cNvGrpSpPr/>
          <p:nvPr/>
        </p:nvGrpSpPr>
        <p:grpSpPr>
          <a:xfrm>
            <a:off x="261064" y="1244363"/>
            <a:ext cx="11055685" cy="842796"/>
            <a:chOff x="1067848" y="739660"/>
            <a:chExt cx="9040653" cy="482643"/>
          </a:xfrm>
          <a:solidFill>
            <a:schemeClr val="accent3">
              <a:lumMod val="75000"/>
            </a:schemeClr>
          </a:solidFill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81E4FAEA-5B4A-0C51-BB48-0DDC9B1D88E1}"/>
                </a:ext>
              </a:extLst>
            </p:cNvPr>
            <p:cNvSpPr/>
            <p:nvPr/>
          </p:nvSpPr>
          <p:spPr>
            <a:xfrm>
              <a:off x="1067848" y="788057"/>
              <a:ext cx="477005" cy="420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: скругленные углы 4">
              <a:extLst>
                <a:ext uri="{FF2B5EF4-FFF2-40B4-BE49-F238E27FC236}">
                  <a16:creationId xmlns:a16="http://schemas.microsoft.com/office/drawing/2014/main" id="{AD5BADA1-261A-BE4D-FE5E-19109B6669E5}"/>
                </a:ext>
              </a:extLst>
            </p:cNvPr>
            <p:cNvSpPr txBox="1"/>
            <p:nvPr/>
          </p:nvSpPr>
          <p:spPr>
            <a:xfrm>
              <a:off x="1835595" y="739660"/>
              <a:ext cx="8272906" cy="4826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solidFill>
                    <a:schemeClr val="tx1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</a:t>
              </a:r>
              <a:r>
                <a:rPr lang="ru-RU" sz="28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 предварительной    экспертизы СЭС</a:t>
              </a:r>
              <a:endPara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Прямоугольник: скругленные углы 4">
            <a:extLst>
              <a:ext uri="{FF2B5EF4-FFF2-40B4-BE49-F238E27FC236}">
                <a16:creationId xmlns:a16="http://schemas.microsoft.com/office/drawing/2014/main" id="{E03B6576-E8FE-FC81-6A66-B3E72C76BAC7}"/>
              </a:ext>
            </a:extLst>
          </p:cNvPr>
          <p:cNvSpPr txBox="1"/>
          <p:nvPr/>
        </p:nvSpPr>
        <p:spPr>
          <a:xfrm>
            <a:off x="798499" y="1257217"/>
            <a:ext cx="478664" cy="87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CA669F87-4192-D2F3-CB9B-8DA93316C54D}"/>
              </a:ext>
            </a:extLst>
          </p:cNvPr>
          <p:cNvSpPr/>
          <p:nvPr/>
        </p:nvSpPr>
        <p:spPr>
          <a:xfrm>
            <a:off x="696998" y="2491727"/>
            <a:ext cx="4297033" cy="222095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F73FC-1322-710C-A9CB-C3073679D837}"/>
              </a:ext>
            </a:extLst>
          </p:cNvPr>
          <p:cNvSpPr txBox="1"/>
          <p:nvPr/>
        </p:nvSpPr>
        <p:spPr>
          <a:xfrm>
            <a:off x="840227" y="2779763"/>
            <a:ext cx="3204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Arial Black" panose="020B0A04020102020204" pitchFamily="34" charset="0"/>
              </a:rPr>
              <a:t>АВГУСТ 2022 ГОДА</a:t>
            </a:r>
            <a:endParaRPr lang="ru-RU" u="sng" dirty="0"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прохождение предварительного обследования спортивного объекта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F1717BF2-B8CC-4CFB-6FCB-078E95B2D587}"/>
              </a:ext>
            </a:extLst>
          </p:cNvPr>
          <p:cNvSpPr/>
          <p:nvPr/>
        </p:nvSpPr>
        <p:spPr>
          <a:xfrm>
            <a:off x="5442117" y="2515016"/>
            <a:ext cx="4440437" cy="2197661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ОСУЩЕСТВЛЯЛОСЬ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ФБУЗ «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Центром гигиены и эпидемиологии в Краснодарском кра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е»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8F3E2409-F38B-B191-BC74-7D6B11A9B5A0}"/>
              </a:ext>
            </a:extLst>
          </p:cNvPr>
          <p:cNvSpPr/>
          <p:nvPr/>
        </p:nvSpPr>
        <p:spPr>
          <a:xfrm>
            <a:off x="3027572" y="4871937"/>
            <a:ext cx="4305212" cy="1845385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0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СЕНТЯБРЬ 2022 года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ВЫДАН АКТ 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 выявленными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замечаниями      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          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D8F754-B2F2-8A80-4D50-A1505ECBC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8581" cy="119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8DBF9-A9DC-49D8-CE67-DABA88E92C9E}"/>
              </a:ext>
            </a:extLst>
          </p:cNvPr>
          <p:cNvSpPr txBox="1"/>
          <p:nvPr/>
        </p:nvSpPr>
        <p:spPr>
          <a:xfrm>
            <a:off x="1030348" y="-57309"/>
            <a:ext cx="10130770" cy="981617"/>
          </a:xfrm>
          <a:prstGeom prst="rect">
            <a:avLst/>
          </a:prstGeom>
          <a:noFill/>
          <a:ln w="0">
            <a:noFill/>
          </a:ln>
        </p:spPr>
        <p:txBody>
          <a:bodyPr lIns="89977" tIns="44988" rIns="89977" bIns="44988" anchor="t">
            <a:noAutofit/>
          </a:bodyPr>
          <a:lstStyle/>
          <a:p>
            <a:pPr algn="ctr">
              <a:buNone/>
            </a:pPr>
            <a:endParaRPr lang="ru-RU" sz="1200" spc="-1" dirty="0">
              <a:latin typeface="Arial"/>
            </a:endParaRPr>
          </a:p>
          <a:p>
            <a:pPr algn="ctr">
              <a:buNone/>
            </a:pPr>
            <a:r>
              <a:rPr lang="ru-RU" sz="2800" b="1" spc="-1" dirty="0">
                <a:solidFill>
                  <a:srgbClr val="17375E"/>
                </a:solidFill>
                <a:latin typeface="Arial Black"/>
              </a:rPr>
              <a:t>ГБУ ДО КК «СШОР по настольному теннису»</a:t>
            </a:r>
          </a:p>
          <a:p>
            <a:pPr algn="ctr"/>
            <a:r>
              <a:rPr lang="ru-RU" sz="2800" kern="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СПОРТА И ОБРАЗОВАНИЯ</a:t>
            </a:r>
          </a:p>
          <a:p>
            <a:pPr algn="ctr">
              <a:buNone/>
            </a:pPr>
            <a:endParaRPr lang="ru-RU" sz="2800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CC37AA-717D-7828-45E4-ABC8395D7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7559" l="3809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3419" y="-35520"/>
            <a:ext cx="1198581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2000</TotalTime>
  <Words>2231</Words>
  <Application>Microsoft Office PowerPoint</Application>
  <PresentationFormat>Широкоэкранный</PresentationFormat>
  <Paragraphs>490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Century Gothic</vt:lpstr>
      <vt:lpstr>Lucida Console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Константинович Барабанщиков</dc:creator>
  <cp:lastModifiedBy>Марина</cp:lastModifiedBy>
  <cp:revision>45</cp:revision>
  <cp:lastPrinted>2023-04-14T11:17:27Z</cp:lastPrinted>
  <dcterms:created xsi:type="dcterms:W3CDTF">2023-04-07T10:22:59Z</dcterms:created>
  <dcterms:modified xsi:type="dcterms:W3CDTF">2023-04-18T16:12:00Z</dcterms:modified>
</cp:coreProperties>
</file>